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4630400" cy="8229600"/>
  <p:notesSz cx="8229600" cy="14630400"/>
  <p:embeddedFontLst>
    <p:embeddedFont>
      <p:font typeface="Libre Baskerville"/>
      <p:regular r:id="rId17"/>
    </p:embeddedFont>
    <p:embeddedFont>
      <p:font typeface="Libre Baskerville"/>
      <p:regular r:id="rId18"/>
    </p:embeddedFont>
    <p:embeddedFont>
      <p:font typeface="Libre Baskerville"/>
      <p:regular r:id="rId19"/>
    </p:embeddedFont>
    <p:embeddedFont>
      <p:font typeface="Libre Baskerville"/>
      <p:regular r:id="rId20"/>
    </p:embeddedFont>
    <p:embeddedFont>
      <p:font typeface="DM Sans"/>
      <p:regular r:id="rId21"/>
    </p:embeddedFont>
    <p:embeddedFont>
      <p:font typeface="DM Sans"/>
      <p:regular r:id="rId22"/>
    </p:embeddedFont>
    <p:embeddedFont>
      <p:font typeface="DM Sans"/>
      <p:regular r:id="rId23"/>
    </p:embeddedFont>
    <p:embeddedFont>
      <p:font typeface="DM Sans"/>
      <p:regular r:id="rId2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 Id="rId22" Type="http://schemas.openxmlformats.org/officeDocument/2006/relationships/font" Target="fonts/font6.fntdata"/><Relationship Id="rId23" Type="http://schemas.openxmlformats.org/officeDocument/2006/relationships/font" Target="fonts/font7.fntdata"/><Relationship Id="rId2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pn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3-1.png"/><Relationship Id="rId2" Type="http://schemas.openxmlformats.org/officeDocument/2006/relationships/image" Target="../media/image-1003-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4-1.png"/><Relationship Id="rId2" Type="http://schemas.openxmlformats.org/officeDocument/2006/relationships/image" Target="../media/image-1004-2.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5-1.png"/><Relationship Id="rId2" Type="http://schemas.openxmlformats.org/officeDocument/2006/relationships/image" Target="../media/image-1005-2.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6-1.png"/><Relationship Id="rId2" Type="http://schemas.openxmlformats.org/officeDocument/2006/relationships/image" Target="../media/image-1006-2.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7-1.png"/><Relationship Id="rId2" Type="http://schemas.openxmlformats.org/officeDocument/2006/relationships/image" Target="../media/image-1007-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8-1.png"/><Relationship Id="rId2" Type="http://schemas.openxmlformats.org/officeDocument/2006/relationships/image" Target="../media/image-1008-2.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9-1.png"/><Relationship Id="rId2" Type="http://schemas.openxmlformats.org/officeDocument/2006/relationships/image" Target="../media/image-1009-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10-1.png"/><Relationship Id="rId2" Type="http://schemas.openxmlformats.org/officeDocument/2006/relationships/image" Target="../media/image-1010-2.png"/><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11-1.png"/><Relationship Id="rId2" Type="http://schemas.openxmlformats.org/officeDocument/2006/relationships/image" Target="../media/image-1011-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FFFDFA"/>
          </a:solidFill>
          <a:ln/>
        </p:spPr>
      </p:sp>
      <p:pic>
        <p:nvPicPr>
          <p:cNvPr id="4" name="Image 1" descr="preencoded.png">
            <a:hlinkClick r:id="rId3" tooltip=""/>
          </p:cNvPr>
          <p:cNvPicPr>
            <a:picLocks noChangeAspect="1"/>
          </p:cNvPicPr>
          <p:nvPr/>
        </p:nvPicPr>
        <p:blipFill>
          <a:blip r:embed="rId2"/>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4" Type="http://schemas.openxmlformats.org/officeDocument/2006/relationships/image" Target="../media/image-1-4.svg"/><Relationship Id="rId5" Type="http://schemas.openxmlformats.org/officeDocument/2006/relationships/image" Target="../media/image-1-5.png"/><Relationship Id="rId6" Type="http://schemas.openxmlformats.org/officeDocument/2006/relationships/image" Target="../media/image-1-6.svg"/><Relationship Id="rId7" Type="http://schemas.openxmlformats.org/officeDocument/2006/relationships/image" Target="../media/image-1-7.png"/><Relationship Id="rId8" Type="http://schemas.openxmlformats.org/officeDocument/2006/relationships/image" Target="../media/image-1-8.svg"/><Relationship Id="rId9" Type="http://schemas.openxmlformats.org/officeDocument/2006/relationships/image" Target="../media/image-1-9.png"/><Relationship Id="rId10" Type="http://schemas.openxmlformats.org/officeDocument/2006/relationships/image" Target="../media/image-1-10.svg"/><Relationship Id="rId11" Type="http://schemas.openxmlformats.org/officeDocument/2006/relationships/slideLayout" Target="../slideLayouts/slideLayout2.xml"/><Relationship Id="rId1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6.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7.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9.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0329" y="651391"/>
            <a:ext cx="10564058" cy="570548"/>
          </a:xfrm>
          <a:prstGeom prst="rect">
            <a:avLst/>
          </a:prstGeom>
          <a:noFill/>
          <a:ln/>
        </p:spPr>
        <p:txBody>
          <a:bodyPr wrap="none" lIns="0" tIns="0" rIns="0" bIns="0" rtlCol="0" anchor="t"/>
          <a:lstStyle/>
          <a:p>
            <a:pPr algn="l" indent="0" marL="0">
              <a:lnSpc>
                <a:spcPts val="4450"/>
              </a:lnSpc>
              <a:buNone/>
            </a:pPr>
            <a:r>
              <a:rPr lang="en-US" sz="3550" dirty="0">
                <a:solidFill>
                  <a:srgbClr val="5C4E3D"/>
                </a:solidFill>
                <a:latin typeface="Libre Baskerville" pitchFamily="34" charset="0"/>
                <a:ea typeface="Libre Baskerville" pitchFamily="34" charset="-122"/>
                <a:cs typeface="Libre Baskerville" pitchFamily="34" charset="-120"/>
              </a:rPr>
              <a:t>Komponen-Komponen Supervisi Pendidikan</a:t>
            </a:r>
            <a:endParaRPr lang="en-US" sz="3550" dirty="0"/>
          </a:p>
        </p:txBody>
      </p:sp>
      <p:sp>
        <p:nvSpPr>
          <p:cNvPr id="3" name="Text 1"/>
          <p:cNvSpPr/>
          <p:nvPr/>
        </p:nvSpPr>
        <p:spPr>
          <a:xfrm>
            <a:off x="730329" y="1557814"/>
            <a:ext cx="13169741" cy="841534"/>
          </a:xfrm>
          <a:prstGeom prst="rect">
            <a:avLst/>
          </a:prstGeom>
          <a:noFill/>
          <a:ln/>
        </p:spPr>
        <p:txBody>
          <a:bodyPr wrap="squar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Supervisi pendidikan adalah pembinaan berupa bimbingan atau tuntunan ke arah perbaikan situasi pendidikan pada umumnya, dan peningkatan mutu mengajar serta belajar pada khususnya. Ini adalah proses berkelanjutan yang esensial untuk pertumbuhan dan perkembangan profesional di lingkungan sekolah.</a:t>
            </a:r>
            <a:endParaRPr lang="en-US" sz="1400" dirty="0"/>
          </a:p>
        </p:txBody>
      </p:sp>
      <p:sp>
        <p:nvSpPr>
          <p:cNvPr id="4" name="Shape 2"/>
          <p:cNvSpPr/>
          <p:nvPr/>
        </p:nvSpPr>
        <p:spPr>
          <a:xfrm>
            <a:off x="730329" y="2588300"/>
            <a:ext cx="410766" cy="410766"/>
          </a:xfrm>
          <a:prstGeom prst="roundRect">
            <a:avLst>
              <a:gd name="adj" fmla="val 18669"/>
            </a:avLst>
          </a:prstGeom>
          <a:solidFill>
            <a:srgbClr val="F7EDD4"/>
          </a:solidFill>
          <a:ln w="7620">
            <a:solidFill>
              <a:srgbClr val="DDD3BA"/>
            </a:solidFill>
            <a:prstDash val="solid"/>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98790" y="2656701"/>
            <a:ext cx="273844" cy="273844"/>
          </a:xfrm>
          <a:prstGeom prst="rect">
            <a:avLst/>
          </a:prstGeom>
        </p:spPr>
      </p:pic>
      <p:sp>
        <p:nvSpPr>
          <p:cNvPr id="6" name="Text 3"/>
          <p:cNvSpPr/>
          <p:nvPr/>
        </p:nvSpPr>
        <p:spPr>
          <a:xfrm>
            <a:off x="1308973" y="2651046"/>
            <a:ext cx="2999422" cy="285274"/>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Supervisi Bidang Personil</a:t>
            </a:r>
            <a:endParaRPr lang="en-US" sz="1750" dirty="0"/>
          </a:p>
        </p:txBody>
      </p:sp>
      <p:sp>
        <p:nvSpPr>
          <p:cNvPr id="7" name="Text 4"/>
          <p:cNvSpPr/>
          <p:nvPr/>
        </p:nvSpPr>
        <p:spPr>
          <a:xfrm>
            <a:off x="1308973" y="3037046"/>
            <a:ext cx="12591098" cy="280511"/>
          </a:xfrm>
          <a:prstGeom prst="rect">
            <a:avLst/>
          </a:prstGeom>
          <a:noFill/>
          <a:ln/>
        </p:spPr>
        <p:txBody>
          <a:bodyPr wrap="non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Fokus pada pelatihan dan pengembangan individu di sekolah.</a:t>
            </a:r>
            <a:endParaRPr lang="en-US" sz="1400" dirty="0"/>
          </a:p>
        </p:txBody>
      </p:sp>
      <p:sp>
        <p:nvSpPr>
          <p:cNvPr id="8" name="Shape 5"/>
          <p:cNvSpPr/>
          <p:nvPr/>
        </p:nvSpPr>
        <p:spPr>
          <a:xfrm>
            <a:off x="730329" y="3653433"/>
            <a:ext cx="410766" cy="410766"/>
          </a:xfrm>
          <a:prstGeom prst="roundRect">
            <a:avLst>
              <a:gd name="adj" fmla="val 18669"/>
            </a:avLst>
          </a:prstGeom>
          <a:solidFill>
            <a:srgbClr val="F7EDD4"/>
          </a:solidFill>
          <a:ln w="7620">
            <a:solidFill>
              <a:srgbClr val="DDD3BA"/>
            </a:solidFill>
            <a:prstDash val="solid"/>
          </a:ln>
        </p:spPr>
      </p:sp>
      <p:pic>
        <p:nvPicPr>
          <p:cNvPr id="9"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8790" y="3721834"/>
            <a:ext cx="273844" cy="273844"/>
          </a:xfrm>
          <a:prstGeom prst="rect">
            <a:avLst/>
          </a:prstGeom>
        </p:spPr>
      </p:pic>
      <p:sp>
        <p:nvSpPr>
          <p:cNvPr id="10" name="Text 6"/>
          <p:cNvSpPr/>
          <p:nvPr/>
        </p:nvSpPr>
        <p:spPr>
          <a:xfrm>
            <a:off x="1308973" y="3716179"/>
            <a:ext cx="3027283" cy="285274"/>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Supervisi Bidang Material</a:t>
            </a:r>
            <a:endParaRPr lang="en-US" sz="1750" dirty="0"/>
          </a:p>
        </p:txBody>
      </p:sp>
      <p:sp>
        <p:nvSpPr>
          <p:cNvPr id="11" name="Text 7"/>
          <p:cNvSpPr/>
          <p:nvPr/>
        </p:nvSpPr>
        <p:spPr>
          <a:xfrm>
            <a:off x="1308973" y="4102179"/>
            <a:ext cx="12591098" cy="280511"/>
          </a:xfrm>
          <a:prstGeom prst="rect">
            <a:avLst/>
          </a:prstGeom>
          <a:noFill/>
          <a:ln/>
        </p:spPr>
        <p:txBody>
          <a:bodyPr wrap="non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Mengevaluasi sarana dan prasarana fisik pendidikan.</a:t>
            </a:r>
            <a:endParaRPr lang="en-US" sz="1400" dirty="0"/>
          </a:p>
        </p:txBody>
      </p:sp>
      <p:sp>
        <p:nvSpPr>
          <p:cNvPr id="12" name="Shape 8"/>
          <p:cNvSpPr/>
          <p:nvPr/>
        </p:nvSpPr>
        <p:spPr>
          <a:xfrm>
            <a:off x="730329" y="4718566"/>
            <a:ext cx="410766" cy="410766"/>
          </a:xfrm>
          <a:prstGeom prst="roundRect">
            <a:avLst>
              <a:gd name="adj" fmla="val 18669"/>
            </a:avLst>
          </a:prstGeom>
          <a:solidFill>
            <a:srgbClr val="F7EDD4"/>
          </a:solidFill>
          <a:ln w="7620">
            <a:solidFill>
              <a:srgbClr val="DDD3BA"/>
            </a:solidFill>
            <a:prstDash val="solid"/>
          </a:ln>
        </p:spPr>
      </p:sp>
      <p:pic>
        <p:nvPicPr>
          <p:cNvPr id="13"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8790" y="4786967"/>
            <a:ext cx="273844" cy="273844"/>
          </a:xfrm>
          <a:prstGeom prst="rect">
            <a:avLst/>
          </a:prstGeom>
        </p:spPr>
      </p:pic>
      <p:sp>
        <p:nvSpPr>
          <p:cNvPr id="14" name="Text 9"/>
          <p:cNvSpPr/>
          <p:nvPr/>
        </p:nvSpPr>
        <p:spPr>
          <a:xfrm>
            <a:off x="1308973" y="4781312"/>
            <a:ext cx="3229808" cy="285274"/>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Supervisi Bidang Akademik</a:t>
            </a:r>
            <a:endParaRPr lang="en-US" sz="1750" dirty="0"/>
          </a:p>
        </p:txBody>
      </p:sp>
      <p:sp>
        <p:nvSpPr>
          <p:cNvPr id="15" name="Text 10"/>
          <p:cNvSpPr/>
          <p:nvPr/>
        </p:nvSpPr>
        <p:spPr>
          <a:xfrm>
            <a:off x="1308973" y="5167313"/>
            <a:ext cx="12591098" cy="280511"/>
          </a:xfrm>
          <a:prstGeom prst="rect">
            <a:avLst/>
          </a:prstGeom>
          <a:noFill/>
          <a:ln/>
        </p:spPr>
        <p:txBody>
          <a:bodyPr wrap="non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Meningkatkan kualitas proses belajar mengajar.</a:t>
            </a:r>
            <a:endParaRPr lang="en-US" sz="1400" dirty="0"/>
          </a:p>
        </p:txBody>
      </p:sp>
      <p:sp>
        <p:nvSpPr>
          <p:cNvPr id="16" name="Shape 11"/>
          <p:cNvSpPr/>
          <p:nvPr/>
        </p:nvSpPr>
        <p:spPr>
          <a:xfrm>
            <a:off x="730329" y="5783699"/>
            <a:ext cx="410766" cy="410766"/>
          </a:xfrm>
          <a:prstGeom prst="roundRect">
            <a:avLst>
              <a:gd name="adj" fmla="val 18669"/>
            </a:avLst>
          </a:prstGeom>
          <a:solidFill>
            <a:srgbClr val="F7EDD4"/>
          </a:solidFill>
          <a:ln w="7620">
            <a:solidFill>
              <a:srgbClr val="DDD3BA"/>
            </a:solidFill>
            <a:prstDash val="solid"/>
          </a:ln>
        </p:spPr>
      </p:sp>
      <p:pic>
        <p:nvPicPr>
          <p:cNvPr id="17"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8790" y="5852100"/>
            <a:ext cx="273844" cy="273844"/>
          </a:xfrm>
          <a:prstGeom prst="rect">
            <a:avLst/>
          </a:prstGeom>
        </p:spPr>
      </p:pic>
      <p:sp>
        <p:nvSpPr>
          <p:cNvPr id="18" name="Text 12"/>
          <p:cNvSpPr/>
          <p:nvPr/>
        </p:nvSpPr>
        <p:spPr>
          <a:xfrm>
            <a:off x="1308973" y="5846445"/>
            <a:ext cx="3473053" cy="285274"/>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Supervisi Bidang Operasional</a:t>
            </a:r>
            <a:endParaRPr lang="en-US" sz="1750" dirty="0"/>
          </a:p>
        </p:txBody>
      </p:sp>
      <p:sp>
        <p:nvSpPr>
          <p:cNvPr id="19" name="Text 13"/>
          <p:cNvSpPr/>
          <p:nvPr/>
        </p:nvSpPr>
        <p:spPr>
          <a:xfrm>
            <a:off x="1308973" y="6232446"/>
            <a:ext cx="12591098" cy="280511"/>
          </a:xfrm>
          <a:prstGeom prst="rect">
            <a:avLst/>
          </a:prstGeom>
          <a:noFill/>
          <a:ln/>
        </p:spPr>
        <p:txBody>
          <a:bodyPr wrap="non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Memantau dan menilai jalannya proses pendidikan.</a:t>
            </a:r>
            <a:endParaRPr lang="en-US" sz="1400" dirty="0"/>
          </a:p>
        </p:txBody>
      </p:sp>
      <p:sp>
        <p:nvSpPr>
          <p:cNvPr id="20" name="Shape 14"/>
          <p:cNvSpPr/>
          <p:nvPr/>
        </p:nvSpPr>
        <p:spPr>
          <a:xfrm>
            <a:off x="730329" y="6848832"/>
            <a:ext cx="410766" cy="410766"/>
          </a:xfrm>
          <a:prstGeom prst="roundRect">
            <a:avLst>
              <a:gd name="adj" fmla="val 18669"/>
            </a:avLst>
          </a:prstGeom>
          <a:solidFill>
            <a:srgbClr val="F7EDD4"/>
          </a:solidFill>
          <a:ln w="7620">
            <a:solidFill>
              <a:srgbClr val="DDD3BA"/>
            </a:solidFill>
            <a:prstDash val="solid"/>
          </a:ln>
        </p:spPr>
      </p:sp>
      <p:pic>
        <p:nvPicPr>
          <p:cNvPr id="21"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98790" y="6917234"/>
            <a:ext cx="273844" cy="273844"/>
          </a:xfrm>
          <a:prstGeom prst="rect">
            <a:avLst/>
          </a:prstGeom>
        </p:spPr>
      </p:pic>
      <p:sp>
        <p:nvSpPr>
          <p:cNvPr id="22" name="Text 15"/>
          <p:cNvSpPr/>
          <p:nvPr/>
        </p:nvSpPr>
        <p:spPr>
          <a:xfrm>
            <a:off x="1308973" y="6911578"/>
            <a:ext cx="5306616" cy="285274"/>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Supervisi Bidang Pengembangan Manajemen</a:t>
            </a:r>
            <a:endParaRPr lang="en-US" sz="1750" dirty="0"/>
          </a:p>
        </p:txBody>
      </p:sp>
      <p:sp>
        <p:nvSpPr>
          <p:cNvPr id="23" name="Text 16"/>
          <p:cNvSpPr/>
          <p:nvPr/>
        </p:nvSpPr>
        <p:spPr>
          <a:xfrm>
            <a:off x="1308973" y="7297579"/>
            <a:ext cx="12591098" cy="280511"/>
          </a:xfrm>
          <a:prstGeom prst="rect">
            <a:avLst/>
          </a:prstGeom>
          <a:noFill/>
          <a:ln/>
        </p:spPr>
        <p:txBody>
          <a:bodyPr wrap="non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Fokus pada peningkatan mutu kinerja sekolah.</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599123"/>
            <a:ext cx="10645616" cy="620078"/>
          </a:xfrm>
          <a:prstGeom prst="rect">
            <a:avLst/>
          </a:prstGeom>
          <a:noFill/>
          <a:ln/>
        </p:spPr>
        <p:txBody>
          <a:bodyPr wrap="none" lIns="0" tIns="0" rIns="0" bIns="0" rtlCol="0" anchor="t"/>
          <a:lstStyle/>
          <a:p>
            <a:pPr algn="l" indent="0" marL="0">
              <a:lnSpc>
                <a:spcPts val="4850"/>
              </a:lnSpc>
              <a:buNone/>
            </a:pPr>
            <a:r>
              <a:rPr lang="en-US" sz="3900" dirty="0">
                <a:solidFill>
                  <a:srgbClr val="5C4E3D"/>
                </a:solidFill>
                <a:latin typeface="Libre Baskerville" pitchFamily="34" charset="0"/>
                <a:ea typeface="Libre Baskerville" pitchFamily="34" charset="-122"/>
                <a:cs typeface="Libre Baskerville" pitchFamily="34" charset="-120"/>
              </a:rPr>
              <a:t>Supervisi Bidang Personil: Kepala Sekolah</a:t>
            </a:r>
            <a:endParaRPr lang="en-US" sz="3900" dirty="0"/>
          </a:p>
        </p:txBody>
      </p:sp>
      <p:sp>
        <p:nvSpPr>
          <p:cNvPr id="3" name="Text 1"/>
          <p:cNvSpPr/>
          <p:nvPr/>
        </p:nvSpPr>
        <p:spPr>
          <a:xfrm>
            <a:off x="793790" y="2177296"/>
            <a:ext cx="8308300" cy="1587698"/>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Kepala sekolah adalah guru yang diberi peran tambahan dalam menjalankan sekolah. Sebagai pimpinan tertinggi, kepala sekolah juga harus terus tumbuh dan berkembang profesionalitasnya. Supervisi terhadap kepala sekolah bertujuan untuk memastikan bahwa mereka menjalankan tugas sesuai aturan, mengelola sekolah secara efektif, dan memimpin dengan baik.</a:t>
            </a:r>
            <a:endParaRPr lang="en-US" sz="1550" dirty="0"/>
          </a:p>
        </p:txBody>
      </p:sp>
      <p:sp>
        <p:nvSpPr>
          <p:cNvPr id="4" name="Text 2"/>
          <p:cNvSpPr/>
          <p:nvPr/>
        </p:nvSpPr>
        <p:spPr>
          <a:xfrm>
            <a:off x="793790" y="3943588"/>
            <a:ext cx="8308300" cy="317540"/>
          </a:xfrm>
          <a:prstGeom prst="rect">
            <a:avLst/>
          </a:prstGeom>
          <a:noFill/>
          <a:ln/>
        </p:spPr>
        <p:txBody>
          <a:bodyPr wrap="non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Hal-hal pokok yang perlu disupervisi terhadap kepala sekolah meliputi:</a:t>
            </a:r>
            <a:endParaRPr lang="en-US" sz="1550" dirty="0"/>
          </a:p>
        </p:txBody>
      </p:sp>
      <p:sp>
        <p:nvSpPr>
          <p:cNvPr id="5" name="Text 3"/>
          <p:cNvSpPr/>
          <p:nvPr/>
        </p:nvSpPr>
        <p:spPr>
          <a:xfrm>
            <a:off x="793790" y="4439722"/>
            <a:ext cx="8308300" cy="2222912"/>
          </a:xfrm>
          <a:prstGeom prst="rect">
            <a:avLst/>
          </a:prstGeom>
          <a:noFill/>
          <a:ln/>
        </p:spPr>
        <p:txBody>
          <a:bodyPr wrap="square" lIns="0" tIns="0" rIns="0" bIns="0" rtlCol="0" anchor="t"/>
          <a:lstStyle/>
          <a:p>
            <a:pPr algn="l" marL="342900" indent="-342900">
              <a:lnSpc>
                <a:spcPts val="2500"/>
              </a:lnSpc>
              <a:buSzPct val="100000"/>
              <a:buChar char="•"/>
            </a:pPr>
            <a:r>
              <a:rPr lang="en-US" sz="1550" dirty="0">
                <a:solidFill>
                  <a:srgbClr val="454240"/>
                </a:solidFill>
                <a:latin typeface="DM Sans" pitchFamily="34" charset="0"/>
                <a:ea typeface="DM Sans" pitchFamily="34" charset="-122"/>
                <a:cs typeface="DM Sans" pitchFamily="34" charset="-120"/>
              </a:rPr>
              <a:t>Masalah jalannya pendidikan dan pengajaran.</a:t>
            </a:r>
            <a:endParaRPr lang="en-US" sz="1550" dirty="0"/>
          </a:p>
          <a:p>
            <a:pPr algn="l" marL="342900" indent="-342900">
              <a:lnSpc>
                <a:spcPts val="2500"/>
              </a:lnSpc>
              <a:buSzPct val="100000"/>
              <a:buChar char="•"/>
            </a:pPr>
            <a:r>
              <a:rPr lang="en-US" sz="1550" dirty="0">
                <a:solidFill>
                  <a:srgbClr val="454240"/>
                </a:solidFill>
                <a:latin typeface="DM Sans" pitchFamily="34" charset="0"/>
                <a:ea typeface="DM Sans" pitchFamily="34" charset="-122"/>
                <a:cs typeface="DM Sans" pitchFamily="34" charset="-120"/>
              </a:rPr>
              <a:t>Masalah program pendidikan dan pengajaran di sekolah.</a:t>
            </a:r>
            <a:endParaRPr lang="en-US" sz="1550" dirty="0"/>
          </a:p>
          <a:p>
            <a:pPr algn="l" marL="342900" indent="-342900">
              <a:lnSpc>
                <a:spcPts val="2500"/>
              </a:lnSpc>
              <a:buSzPct val="100000"/>
              <a:buChar char="•"/>
            </a:pPr>
            <a:r>
              <a:rPr lang="en-US" sz="1550" dirty="0">
                <a:solidFill>
                  <a:srgbClr val="454240"/>
                </a:solidFill>
                <a:latin typeface="DM Sans" pitchFamily="34" charset="0"/>
                <a:ea typeface="DM Sans" pitchFamily="34" charset="-122"/>
                <a:cs typeface="DM Sans" pitchFamily="34" charset="-120"/>
              </a:rPr>
              <a:t>Masalah kepemimpinan kepala sekolah.</a:t>
            </a:r>
            <a:endParaRPr lang="en-US" sz="1550" dirty="0"/>
          </a:p>
          <a:p>
            <a:pPr algn="l" marL="342900" indent="-342900">
              <a:lnSpc>
                <a:spcPts val="2500"/>
              </a:lnSpc>
              <a:buSzPct val="100000"/>
              <a:buChar char="•"/>
            </a:pPr>
            <a:r>
              <a:rPr lang="en-US" sz="1550" dirty="0">
                <a:solidFill>
                  <a:srgbClr val="454240"/>
                </a:solidFill>
                <a:latin typeface="DM Sans" pitchFamily="34" charset="0"/>
                <a:ea typeface="DM Sans" pitchFamily="34" charset="-122"/>
                <a:cs typeface="DM Sans" pitchFamily="34" charset="-120"/>
              </a:rPr>
              <a:t>Masalah administrasi sekolah.</a:t>
            </a:r>
            <a:endParaRPr lang="en-US" sz="1550" dirty="0"/>
          </a:p>
          <a:p>
            <a:pPr algn="l" marL="342900" indent="-342900">
              <a:lnSpc>
                <a:spcPts val="2500"/>
              </a:lnSpc>
              <a:buSzPct val="100000"/>
              <a:buChar char="•"/>
            </a:pPr>
            <a:r>
              <a:rPr lang="en-US" sz="1550" dirty="0">
                <a:solidFill>
                  <a:srgbClr val="454240"/>
                </a:solidFill>
                <a:latin typeface="DM Sans" pitchFamily="34" charset="0"/>
                <a:ea typeface="DM Sans" pitchFamily="34" charset="-122"/>
                <a:cs typeface="DM Sans" pitchFamily="34" charset="-120"/>
              </a:rPr>
              <a:t>Masalah kerja sama dengan sekolah lain dan instansi terkait.</a:t>
            </a:r>
            <a:endParaRPr lang="en-US" sz="1550" dirty="0"/>
          </a:p>
          <a:p>
            <a:pPr algn="l" marL="342900" indent="-342900">
              <a:lnSpc>
                <a:spcPts val="2500"/>
              </a:lnSpc>
              <a:buSzPct val="100000"/>
              <a:buChar char="•"/>
            </a:pPr>
            <a:r>
              <a:rPr lang="en-US" sz="1550" dirty="0">
                <a:solidFill>
                  <a:srgbClr val="454240"/>
                </a:solidFill>
                <a:latin typeface="DM Sans" pitchFamily="34" charset="0"/>
                <a:ea typeface="DM Sans" pitchFamily="34" charset="-122"/>
                <a:cs typeface="DM Sans" pitchFamily="34" charset="-120"/>
              </a:rPr>
              <a:t>Masalah kebijakan sekolah yang menyangkut kegiatan intra dan ekstrakurikuler.</a:t>
            </a:r>
            <a:endParaRPr lang="en-US" sz="1550" dirty="0"/>
          </a:p>
          <a:p>
            <a:pPr algn="l" marL="342900" indent="-342900">
              <a:lnSpc>
                <a:spcPts val="2500"/>
              </a:lnSpc>
              <a:buSzPct val="100000"/>
              <a:buChar char="•"/>
            </a:pPr>
            <a:r>
              <a:rPr lang="en-US" sz="1550" dirty="0">
                <a:solidFill>
                  <a:srgbClr val="454240"/>
                </a:solidFill>
                <a:latin typeface="DM Sans" pitchFamily="34" charset="0"/>
                <a:ea typeface="DM Sans" pitchFamily="34" charset="-122"/>
                <a:cs typeface="DM Sans" pitchFamily="34" charset="-120"/>
              </a:rPr>
              <a:t>Masalah komite sekolah, BP3, dan lain-lain.</a:t>
            </a:r>
            <a:endParaRPr lang="en-US" sz="1550" dirty="0"/>
          </a:p>
        </p:txBody>
      </p:sp>
      <p:pic>
        <p:nvPicPr>
          <p:cNvPr id="6" name="Image 0" descr="preencoded.png">    </p:cNvPr>
          <p:cNvPicPr>
            <a:picLocks noChangeAspect="1"/>
          </p:cNvPicPr>
          <p:nvPr/>
        </p:nvPicPr>
        <p:blipFill>
          <a:blip r:embed="rId1"/>
          <a:stretch>
            <a:fillRect/>
          </a:stretch>
        </p:blipFill>
        <p:spPr>
          <a:xfrm>
            <a:off x="9593818" y="1740098"/>
            <a:ext cx="4250293" cy="566701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824508"/>
            <a:ext cx="11715274" cy="620078"/>
          </a:xfrm>
          <a:prstGeom prst="rect">
            <a:avLst/>
          </a:prstGeom>
          <a:noFill/>
          <a:ln/>
        </p:spPr>
        <p:txBody>
          <a:bodyPr wrap="none" lIns="0" tIns="0" rIns="0" bIns="0" rtlCol="0" anchor="t"/>
          <a:lstStyle/>
          <a:p>
            <a:pPr algn="l" indent="0" marL="0">
              <a:lnSpc>
                <a:spcPts val="4850"/>
              </a:lnSpc>
              <a:buNone/>
            </a:pPr>
            <a:r>
              <a:rPr lang="en-US" sz="3900" dirty="0">
                <a:solidFill>
                  <a:srgbClr val="5C4E3D"/>
                </a:solidFill>
                <a:latin typeface="Libre Baskerville" pitchFamily="34" charset="0"/>
                <a:ea typeface="Libre Baskerville" pitchFamily="34" charset="-122"/>
                <a:cs typeface="Libre Baskerville" pitchFamily="34" charset="-120"/>
              </a:rPr>
              <a:t>Supervisi Bidang Personil: Pegawai Tata Usaha</a:t>
            </a:r>
            <a:endParaRPr lang="en-US" sz="3900" dirty="0"/>
          </a:p>
        </p:txBody>
      </p:sp>
      <p:sp>
        <p:nvSpPr>
          <p:cNvPr id="3" name="Text 1"/>
          <p:cNvSpPr/>
          <p:nvPr/>
        </p:nvSpPr>
        <p:spPr>
          <a:xfrm>
            <a:off x="793790" y="1841421"/>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Staf tata usaha sekolah adalah tenaga kependidikan yang berperan penting dalam kelancaran administrasi. Pembinaan atau supervisi staf tata usaha dilakukan oleh kepala sekolah untuk meningkatkan profesionalisme mereka. Supervisi ini mencakup berbagai aspek untuk memastikan efisiensi dan loyalitas.</a:t>
            </a:r>
            <a:endParaRPr lang="en-US" sz="1550" dirty="0"/>
          </a:p>
        </p:txBody>
      </p:sp>
      <p:sp>
        <p:nvSpPr>
          <p:cNvPr id="4" name="Shape 2"/>
          <p:cNvSpPr/>
          <p:nvPr/>
        </p:nvSpPr>
        <p:spPr>
          <a:xfrm>
            <a:off x="793790" y="3017282"/>
            <a:ext cx="4215289" cy="1506736"/>
          </a:xfrm>
          <a:prstGeom prst="roundRect">
            <a:avLst>
              <a:gd name="adj" fmla="val 7282"/>
            </a:avLst>
          </a:prstGeom>
          <a:solidFill>
            <a:srgbClr val="FFFDFA"/>
          </a:solidFill>
          <a:ln w="22860">
            <a:solidFill>
              <a:srgbClr val="DDD3BA"/>
            </a:solidFill>
            <a:prstDash val="solid"/>
          </a:ln>
        </p:spPr>
      </p:sp>
      <p:sp>
        <p:nvSpPr>
          <p:cNvPr id="5" name="Shape 3"/>
          <p:cNvSpPr/>
          <p:nvPr/>
        </p:nvSpPr>
        <p:spPr>
          <a:xfrm>
            <a:off x="770930" y="3017282"/>
            <a:ext cx="91440" cy="1506736"/>
          </a:xfrm>
          <a:prstGeom prst="roundRect">
            <a:avLst>
              <a:gd name="adj" fmla="val 91163"/>
            </a:avLst>
          </a:prstGeom>
          <a:solidFill>
            <a:srgbClr val="B88E23"/>
          </a:solidFill>
          <a:ln/>
        </p:spPr>
      </p:sp>
      <p:sp>
        <p:nvSpPr>
          <p:cNvPr id="6" name="Text 4"/>
          <p:cNvSpPr/>
          <p:nvPr/>
        </p:nvSpPr>
        <p:spPr>
          <a:xfrm>
            <a:off x="1083588" y="3238500"/>
            <a:ext cx="3572828" cy="310158"/>
          </a:xfrm>
          <a:prstGeom prst="rect">
            <a:avLst/>
          </a:prstGeom>
          <a:noFill/>
          <a:ln/>
        </p:spPr>
        <p:txBody>
          <a:bodyPr wrap="non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Wawasan &amp; Profesionalisme</a:t>
            </a:r>
            <a:endParaRPr lang="en-US" sz="1950" dirty="0"/>
          </a:p>
        </p:txBody>
      </p:sp>
      <p:sp>
        <p:nvSpPr>
          <p:cNvPr id="7" name="Text 5"/>
          <p:cNvSpPr/>
          <p:nvPr/>
        </p:nvSpPr>
        <p:spPr>
          <a:xfrm>
            <a:off x="1083588" y="3667720"/>
            <a:ext cx="3704273" cy="63507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Meningkatkan pemahaman dan kemampuan profesional tata usaha.</a:t>
            </a:r>
            <a:endParaRPr lang="en-US" sz="1550" dirty="0"/>
          </a:p>
        </p:txBody>
      </p:sp>
      <p:sp>
        <p:nvSpPr>
          <p:cNvPr id="8" name="Shape 6"/>
          <p:cNvSpPr/>
          <p:nvPr/>
        </p:nvSpPr>
        <p:spPr>
          <a:xfrm>
            <a:off x="5207437" y="3017282"/>
            <a:ext cx="4215408" cy="1506736"/>
          </a:xfrm>
          <a:prstGeom prst="roundRect">
            <a:avLst>
              <a:gd name="adj" fmla="val 7282"/>
            </a:avLst>
          </a:prstGeom>
          <a:solidFill>
            <a:srgbClr val="FFFDFA"/>
          </a:solidFill>
          <a:ln w="22860">
            <a:solidFill>
              <a:srgbClr val="DDD3BA"/>
            </a:solidFill>
            <a:prstDash val="solid"/>
          </a:ln>
        </p:spPr>
      </p:sp>
      <p:sp>
        <p:nvSpPr>
          <p:cNvPr id="9" name="Shape 7"/>
          <p:cNvSpPr/>
          <p:nvPr/>
        </p:nvSpPr>
        <p:spPr>
          <a:xfrm>
            <a:off x="5184577" y="3017282"/>
            <a:ext cx="91440" cy="1506736"/>
          </a:xfrm>
          <a:prstGeom prst="roundRect">
            <a:avLst>
              <a:gd name="adj" fmla="val 91163"/>
            </a:avLst>
          </a:prstGeom>
          <a:solidFill>
            <a:srgbClr val="B88E23"/>
          </a:solidFill>
          <a:ln/>
        </p:spPr>
      </p:sp>
      <p:sp>
        <p:nvSpPr>
          <p:cNvPr id="10" name="Text 8"/>
          <p:cNvSpPr/>
          <p:nvPr/>
        </p:nvSpPr>
        <p:spPr>
          <a:xfrm>
            <a:off x="5497235" y="3238500"/>
            <a:ext cx="2767608" cy="310158"/>
          </a:xfrm>
          <a:prstGeom prst="rect">
            <a:avLst/>
          </a:prstGeom>
          <a:noFill/>
          <a:ln/>
        </p:spPr>
        <p:txBody>
          <a:bodyPr wrap="non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Kehadiran &amp; Aktivitas</a:t>
            </a:r>
            <a:endParaRPr lang="en-US" sz="1950" dirty="0"/>
          </a:p>
        </p:txBody>
      </p:sp>
      <p:sp>
        <p:nvSpPr>
          <p:cNvPr id="11" name="Text 9"/>
          <p:cNvSpPr/>
          <p:nvPr/>
        </p:nvSpPr>
        <p:spPr>
          <a:xfrm>
            <a:off x="5497235" y="3667720"/>
            <a:ext cx="3704392" cy="63507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Memastikan kehadiran dan aktivitas yang optimal dalam pekerjaan.</a:t>
            </a:r>
            <a:endParaRPr lang="en-US" sz="1550" dirty="0"/>
          </a:p>
        </p:txBody>
      </p:sp>
      <p:sp>
        <p:nvSpPr>
          <p:cNvPr id="12" name="Shape 10"/>
          <p:cNvSpPr/>
          <p:nvPr/>
        </p:nvSpPr>
        <p:spPr>
          <a:xfrm>
            <a:off x="9621203" y="3017282"/>
            <a:ext cx="4215289" cy="1506736"/>
          </a:xfrm>
          <a:prstGeom prst="roundRect">
            <a:avLst>
              <a:gd name="adj" fmla="val 7282"/>
            </a:avLst>
          </a:prstGeom>
          <a:solidFill>
            <a:srgbClr val="FFFDFA"/>
          </a:solidFill>
          <a:ln w="22860">
            <a:solidFill>
              <a:srgbClr val="DDD3BA"/>
            </a:solidFill>
            <a:prstDash val="solid"/>
          </a:ln>
        </p:spPr>
      </p:sp>
      <p:sp>
        <p:nvSpPr>
          <p:cNvPr id="13" name="Shape 11"/>
          <p:cNvSpPr/>
          <p:nvPr/>
        </p:nvSpPr>
        <p:spPr>
          <a:xfrm>
            <a:off x="9598343" y="3017282"/>
            <a:ext cx="91440" cy="1506736"/>
          </a:xfrm>
          <a:prstGeom prst="roundRect">
            <a:avLst>
              <a:gd name="adj" fmla="val 91163"/>
            </a:avLst>
          </a:prstGeom>
          <a:solidFill>
            <a:srgbClr val="B88E23"/>
          </a:solidFill>
          <a:ln/>
        </p:spPr>
      </p:sp>
      <p:sp>
        <p:nvSpPr>
          <p:cNvPr id="14" name="Text 12"/>
          <p:cNvSpPr/>
          <p:nvPr/>
        </p:nvSpPr>
        <p:spPr>
          <a:xfrm>
            <a:off x="9911001" y="3238500"/>
            <a:ext cx="2743200" cy="310158"/>
          </a:xfrm>
          <a:prstGeom prst="rect">
            <a:avLst/>
          </a:prstGeom>
          <a:noFill/>
          <a:ln/>
        </p:spPr>
        <p:txBody>
          <a:bodyPr wrap="non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Penyusunan Program</a:t>
            </a:r>
            <a:endParaRPr lang="en-US" sz="1950" dirty="0"/>
          </a:p>
        </p:txBody>
      </p:sp>
      <p:sp>
        <p:nvSpPr>
          <p:cNvPr id="15" name="Text 13"/>
          <p:cNvSpPr/>
          <p:nvPr/>
        </p:nvSpPr>
        <p:spPr>
          <a:xfrm>
            <a:off x="9911001" y="3667720"/>
            <a:ext cx="3704273" cy="63507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Membantu dalam persiapan dan penyusunan program ketatausahaan.</a:t>
            </a:r>
            <a:endParaRPr lang="en-US" sz="1550" dirty="0"/>
          </a:p>
        </p:txBody>
      </p:sp>
      <p:sp>
        <p:nvSpPr>
          <p:cNvPr id="16" name="Shape 14"/>
          <p:cNvSpPr/>
          <p:nvPr/>
        </p:nvSpPr>
        <p:spPr>
          <a:xfrm>
            <a:off x="793790" y="4722376"/>
            <a:ext cx="4215289" cy="1824276"/>
          </a:xfrm>
          <a:prstGeom prst="roundRect">
            <a:avLst>
              <a:gd name="adj" fmla="val 6015"/>
            </a:avLst>
          </a:prstGeom>
          <a:solidFill>
            <a:srgbClr val="FFFDFA"/>
          </a:solidFill>
          <a:ln w="22860">
            <a:solidFill>
              <a:srgbClr val="DDD3BA"/>
            </a:solidFill>
            <a:prstDash val="solid"/>
          </a:ln>
        </p:spPr>
      </p:sp>
      <p:sp>
        <p:nvSpPr>
          <p:cNvPr id="17" name="Shape 15"/>
          <p:cNvSpPr/>
          <p:nvPr/>
        </p:nvSpPr>
        <p:spPr>
          <a:xfrm>
            <a:off x="770930" y="4722376"/>
            <a:ext cx="91440" cy="1824276"/>
          </a:xfrm>
          <a:prstGeom prst="roundRect">
            <a:avLst>
              <a:gd name="adj" fmla="val 91163"/>
            </a:avLst>
          </a:prstGeom>
          <a:solidFill>
            <a:srgbClr val="B88E23"/>
          </a:solidFill>
          <a:ln/>
        </p:spPr>
      </p:sp>
      <p:sp>
        <p:nvSpPr>
          <p:cNvPr id="18" name="Text 16"/>
          <p:cNvSpPr/>
          <p:nvPr/>
        </p:nvSpPr>
        <p:spPr>
          <a:xfrm>
            <a:off x="1083588" y="494359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Pencapaian Target</a:t>
            </a:r>
            <a:endParaRPr lang="en-US" sz="1950" dirty="0"/>
          </a:p>
        </p:txBody>
      </p:sp>
      <p:sp>
        <p:nvSpPr>
          <p:cNvPr id="19" name="Text 17"/>
          <p:cNvSpPr/>
          <p:nvPr/>
        </p:nvSpPr>
        <p:spPr>
          <a:xfrm>
            <a:off x="1083588" y="5372814"/>
            <a:ext cx="3704273" cy="63507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Memantau dan mendukung pencapaian target kerja yang ditetapkan.</a:t>
            </a:r>
            <a:endParaRPr lang="en-US" sz="1550" dirty="0"/>
          </a:p>
        </p:txBody>
      </p:sp>
      <p:sp>
        <p:nvSpPr>
          <p:cNvPr id="20" name="Shape 18"/>
          <p:cNvSpPr/>
          <p:nvPr/>
        </p:nvSpPr>
        <p:spPr>
          <a:xfrm>
            <a:off x="5207437" y="4722376"/>
            <a:ext cx="4215408" cy="1824276"/>
          </a:xfrm>
          <a:prstGeom prst="roundRect">
            <a:avLst>
              <a:gd name="adj" fmla="val 6015"/>
            </a:avLst>
          </a:prstGeom>
          <a:solidFill>
            <a:srgbClr val="FFFDFA"/>
          </a:solidFill>
          <a:ln w="22860">
            <a:solidFill>
              <a:srgbClr val="DDD3BA"/>
            </a:solidFill>
            <a:prstDash val="solid"/>
          </a:ln>
        </p:spPr>
      </p:sp>
      <p:sp>
        <p:nvSpPr>
          <p:cNvPr id="21" name="Shape 19"/>
          <p:cNvSpPr/>
          <p:nvPr/>
        </p:nvSpPr>
        <p:spPr>
          <a:xfrm>
            <a:off x="5184577" y="4722376"/>
            <a:ext cx="91440" cy="1824276"/>
          </a:xfrm>
          <a:prstGeom prst="roundRect">
            <a:avLst>
              <a:gd name="adj" fmla="val 91163"/>
            </a:avLst>
          </a:prstGeom>
          <a:solidFill>
            <a:srgbClr val="B88E23"/>
          </a:solidFill>
          <a:ln/>
        </p:spPr>
      </p:sp>
      <p:sp>
        <p:nvSpPr>
          <p:cNvPr id="22" name="Text 20"/>
          <p:cNvSpPr/>
          <p:nvPr/>
        </p:nvSpPr>
        <p:spPr>
          <a:xfrm>
            <a:off x="5497235" y="4943594"/>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54240"/>
                </a:solidFill>
                <a:latin typeface="Libre Baskerville" pitchFamily="34" charset="0"/>
                <a:ea typeface="Libre Baskerville" pitchFamily="34" charset="-122"/>
                <a:cs typeface="Libre Baskerville" pitchFamily="34" charset="-120"/>
              </a:rPr>
              <a:t>Kerja Sama</a:t>
            </a:r>
            <a:endParaRPr lang="en-US" sz="1950" dirty="0"/>
          </a:p>
        </p:txBody>
      </p:sp>
      <p:sp>
        <p:nvSpPr>
          <p:cNvPr id="23" name="Text 21"/>
          <p:cNvSpPr/>
          <p:nvPr/>
        </p:nvSpPr>
        <p:spPr>
          <a:xfrm>
            <a:off x="5497235" y="5372814"/>
            <a:ext cx="3704392" cy="95261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Mendorong kerja sama yang baik dengan guru, siswa, sesama staf, dan kepala sekolah.</a:t>
            </a:r>
            <a:endParaRPr lang="en-US" sz="1550" dirty="0"/>
          </a:p>
        </p:txBody>
      </p:sp>
      <p:sp>
        <p:nvSpPr>
          <p:cNvPr id="24" name="Text 22"/>
          <p:cNvSpPr/>
          <p:nvPr/>
        </p:nvSpPr>
        <p:spPr>
          <a:xfrm>
            <a:off x="793790" y="6769894"/>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54240"/>
                </a:solidFill>
                <a:latin typeface="DM Sans" pitchFamily="34" charset="0"/>
                <a:ea typeface="DM Sans" pitchFamily="34" charset="-122"/>
                <a:cs typeface="DM Sans" pitchFamily="34" charset="-120"/>
              </a:rPr>
              <a:t>Supervisi ketatausahaan juga meliputi penilaian administrasi, daftar guru, tingkat pendidikan, mata pelajaran, jadwal tugas, serta dukungan pengembangan guru, sertifikasi, fasilitas, dan partisipasi dalam kegiatan yang memberikan wawasan lebih baik.</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89134" y="985242"/>
            <a:ext cx="7065764" cy="538401"/>
          </a:xfrm>
          <a:prstGeom prst="rect">
            <a:avLst/>
          </a:prstGeom>
          <a:noFill/>
          <a:ln/>
        </p:spPr>
        <p:txBody>
          <a:bodyPr wrap="none" lIns="0" tIns="0" rIns="0" bIns="0" rtlCol="0" anchor="t"/>
          <a:lstStyle/>
          <a:p>
            <a:pPr algn="l" indent="0" marL="0">
              <a:lnSpc>
                <a:spcPts val="4200"/>
              </a:lnSpc>
              <a:buNone/>
            </a:pPr>
            <a:r>
              <a:rPr lang="en-US" sz="3350" dirty="0">
                <a:solidFill>
                  <a:srgbClr val="5C4E3D"/>
                </a:solidFill>
                <a:latin typeface="Libre Baskerville" pitchFamily="34" charset="0"/>
                <a:ea typeface="Libre Baskerville" pitchFamily="34" charset="-122"/>
                <a:cs typeface="Libre Baskerville" pitchFamily="34" charset="-120"/>
              </a:rPr>
              <a:t>Supervisi Bidang Personil: Guru</a:t>
            </a:r>
            <a:endParaRPr lang="en-US" sz="3350" dirty="0"/>
          </a:p>
        </p:txBody>
      </p:sp>
      <p:pic>
        <p:nvPicPr>
          <p:cNvPr id="3" name="Image 0" descr="preencoded.png">    </p:cNvPr>
          <p:cNvPicPr>
            <a:picLocks noChangeAspect="1"/>
          </p:cNvPicPr>
          <p:nvPr/>
        </p:nvPicPr>
        <p:blipFill>
          <a:blip r:embed="rId1"/>
          <a:stretch>
            <a:fillRect/>
          </a:stretch>
        </p:blipFill>
        <p:spPr>
          <a:xfrm>
            <a:off x="689134" y="1956078"/>
            <a:ext cx="8466773" cy="5080040"/>
          </a:xfrm>
          <a:prstGeom prst="rect">
            <a:avLst/>
          </a:prstGeom>
        </p:spPr>
      </p:pic>
      <p:sp>
        <p:nvSpPr>
          <p:cNvPr id="4" name="Text 1"/>
          <p:cNvSpPr/>
          <p:nvPr/>
        </p:nvSpPr>
        <p:spPr>
          <a:xfrm>
            <a:off x="9583817" y="1882497"/>
            <a:ext cx="4364950" cy="2059305"/>
          </a:xfrm>
          <a:prstGeom prst="rect">
            <a:avLst/>
          </a:prstGeom>
          <a:noFill/>
          <a:ln/>
        </p:spPr>
        <p:txBody>
          <a:bodyPr wrap="square" lIns="0" tIns="0" rIns="0" bIns="0" rtlCol="0" anchor="t"/>
          <a:lstStyle/>
          <a:p>
            <a:pPr algn="l" indent="0" marL="0">
              <a:lnSpc>
                <a:spcPts val="2000"/>
              </a:lnSpc>
              <a:buNone/>
            </a:pPr>
            <a:r>
              <a:rPr lang="en-US" sz="1350" dirty="0">
                <a:solidFill>
                  <a:srgbClr val="454240"/>
                </a:solidFill>
                <a:latin typeface="DM Sans" pitchFamily="34" charset="0"/>
                <a:ea typeface="DM Sans" pitchFamily="34" charset="-122"/>
                <a:cs typeface="DM Sans" pitchFamily="34" charset="-120"/>
              </a:rPr>
              <a:t>Guru, sebagai subjek perubahan dan garda terdepan pelaksanaan pembelajaran, membutuhkan pengawasan dan pembinaan dari kepala sekolah. Supervisi ini bertujuan untuk meningkatkan kualitas profesional, kualitas kerja, dan efektivitas pendidikan guru, sehingga mereka dapat mengembangkan dan meningkatkan proses kegiatan pendidikan dan pembelajaran siswa.</a:t>
            </a:r>
            <a:endParaRPr lang="en-US" sz="1350" dirty="0"/>
          </a:p>
        </p:txBody>
      </p:sp>
      <p:sp>
        <p:nvSpPr>
          <p:cNvPr id="5" name="Text 2"/>
          <p:cNvSpPr/>
          <p:nvPr/>
        </p:nvSpPr>
        <p:spPr>
          <a:xfrm>
            <a:off x="9583817" y="4076343"/>
            <a:ext cx="4364950" cy="1801892"/>
          </a:xfrm>
          <a:prstGeom prst="rect">
            <a:avLst/>
          </a:prstGeom>
          <a:noFill/>
          <a:ln/>
        </p:spPr>
        <p:txBody>
          <a:bodyPr wrap="square" lIns="0" tIns="0" rIns="0" bIns="0" rtlCol="0" anchor="t"/>
          <a:lstStyle/>
          <a:p>
            <a:pPr algn="l" indent="0" marL="0">
              <a:lnSpc>
                <a:spcPts val="2000"/>
              </a:lnSpc>
              <a:buNone/>
            </a:pPr>
            <a:r>
              <a:rPr lang="en-US" sz="1350" dirty="0">
                <a:solidFill>
                  <a:srgbClr val="454240"/>
                </a:solidFill>
                <a:latin typeface="DM Sans" pitchFamily="34" charset="0"/>
                <a:ea typeface="DM Sans" pitchFamily="34" charset="-122"/>
                <a:cs typeface="DM Sans" pitchFamily="34" charset="-120"/>
              </a:rPr>
              <a:t>Pembinaan terbimbing bagi guru dapat berupa individu atau kelompok, disesuaikan dengan permasalahan yang dihadapi. Seorang supervisor harus memiliki pemahaman mendalam tentang potensi guru, kebebasan mereka dalam mencapai tujuan, dan kemampuan untuk membina hubungan akrab serta hangat.</a:t>
            </a:r>
            <a:endParaRPr lang="en-US" sz="1350" dirty="0"/>
          </a:p>
        </p:txBody>
      </p:sp>
      <p:sp>
        <p:nvSpPr>
          <p:cNvPr id="6" name="Text 3"/>
          <p:cNvSpPr/>
          <p:nvPr/>
        </p:nvSpPr>
        <p:spPr>
          <a:xfrm>
            <a:off x="9842183" y="6046470"/>
            <a:ext cx="4106585" cy="1029653"/>
          </a:xfrm>
          <a:prstGeom prst="rect">
            <a:avLst/>
          </a:prstGeom>
          <a:noFill/>
          <a:ln/>
        </p:spPr>
        <p:txBody>
          <a:bodyPr wrap="square" lIns="0" tIns="0" rIns="0" bIns="0" rtlCol="0" anchor="t"/>
          <a:lstStyle/>
          <a:p>
            <a:pPr algn="l" indent="0" marL="0">
              <a:lnSpc>
                <a:spcPts val="2000"/>
              </a:lnSpc>
              <a:buNone/>
            </a:pPr>
            <a:r>
              <a:rPr lang="en-US" sz="1350" dirty="0">
                <a:solidFill>
                  <a:srgbClr val="454240"/>
                </a:solidFill>
                <a:latin typeface="DM Sans" pitchFamily="34" charset="0"/>
                <a:ea typeface="DM Sans" pitchFamily="34" charset="-122"/>
                <a:cs typeface="DM Sans" pitchFamily="34" charset="-120"/>
              </a:rPr>
              <a:t>"Supervisor harus memiliki keyakinan bahwa guru memiliki kemampuan atau potensi untuk memecahkan masalahnya sendiri dan mengembangkan dirinya."</a:t>
            </a:r>
            <a:endParaRPr lang="en-US" sz="1350" dirty="0"/>
          </a:p>
        </p:txBody>
      </p:sp>
      <p:sp>
        <p:nvSpPr>
          <p:cNvPr id="7" name="Shape 4"/>
          <p:cNvSpPr/>
          <p:nvPr/>
        </p:nvSpPr>
        <p:spPr>
          <a:xfrm>
            <a:off x="9583817" y="6046470"/>
            <a:ext cx="22860" cy="1029653"/>
          </a:xfrm>
          <a:prstGeom prst="rect">
            <a:avLst/>
          </a:prstGeom>
          <a:solidFill>
            <a:srgbClr val="B88E23"/>
          </a:solidFill>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1862495" y="1551742"/>
            <a:ext cx="5720358" cy="432197"/>
          </a:xfrm>
          <a:prstGeom prst="rect">
            <a:avLst/>
          </a:prstGeom>
          <a:noFill/>
          <a:ln/>
        </p:spPr>
        <p:txBody>
          <a:bodyPr wrap="none" lIns="0" tIns="0" rIns="0" bIns="0" rtlCol="0" anchor="t"/>
          <a:lstStyle/>
          <a:p>
            <a:pPr algn="l" indent="0" marL="0">
              <a:lnSpc>
                <a:spcPts val="3400"/>
              </a:lnSpc>
              <a:buNone/>
            </a:pPr>
            <a:r>
              <a:rPr lang="en-US" sz="2700" dirty="0">
                <a:solidFill>
                  <a:srgbClr val="5C4E3D"/>
                </a:solidFill>
                <a:latin typeface="Libre Baskerville" pitchFamily="34" charset="0"/>
                <a:ea typeface="Libre Baskerville" pitchFamily="34" charset="-122"/>
                <a:cs typeface="Libre Baskerville" pitchFamily="34" charset="-120"/>
              </a:rPr>
              <a:t>Supervisi Bidang Personil: Siswa</a:t>
            </a:r>
            <a:endParaRPr lang="en-US" sz="2700" dirty="0"/>
          </a:p>
        </p:txBody>
      </p:sp>
      <p:sp>
        <p:nvSpPr>
          <p:cNvPr id="3" name="Text 1"/>
          <p:cNvSpPr/>
          <p:nvPr/>
        </p:nvSpPr>
        <p:spPr>
          <a:xfrm>
            <a:off x="1862495" y="2176582"/>
            <a:ext cx="10905292" cy="375523"/>
          </a:xfrm>
          <a:prstGeom prst="rect">
            <a:avLst/>
          </a:prstGeom>
          <a:noFill/>
          <a:ln/>
        </p:spPr>
        <p:txBody>
          <a:bodyPr wrap="square" lIns="0" tIns="0" rIns="0" bIns="0" rtlCol="0" anchor="t"/>
          <a:lstStyle/>
          <a:p>
            <a:pPr algn="l" indent="0" marL="0">
              <a:lnSpc>
                <a:spcPts val="1450"/>
              </a:lnSpc>
              <a:buNone/>
            </a:pPr>
            <a:r>
              <a:rPr lang="en-US" sz="1050" dirty="0">
                <a:solidFill>
                  <a:srgbClr val="454240"/>
                </a:solidFill>
                <a:latin typeface="DM Sans" pitchFamily="34" charset="0"/>
                <a:ea typeface="DM Sans" pitchFamily="34" charset="-122"/>
                <a:cs typeface="DM Sans" pitchFamily="34" charset="-120"/>
              </a:rPr>
              <a:t>Supervisi terhadap siswa adalah aspek penting dalam menciptakan lingkungan belajar yang kondusif dan mendukung perkembangan mereka secara holistik. Ini melibatkan pemantauan dan intervensi di berbagai area untuk memastikan siswa mendapatkan pengalaman pendidikan terbaik.</a:t>
            </a:r>
            <a:endParaRPr lang="en-US" sz="1050" dirty="0"/>
          </a:p>
        </p:txBody>
      </p:sp>
      <p:pic>
        <p:nvPicPr>
          <p:cNvPr id="4" name="Image 0" descr="preencoded.png">    </p:cNvPr>
          <p:cNvPicPr>
            <a:picLocks noChangeAspect="1"/>
          </p:cNvPicPr>
          <p:nvPr/>
        </p:nvPicPr>
        <p:blipFill>
          <a:blip r:embed="rId1"/>
          <a:stretch>
            <a:fillRect/>
          </a:stretch>
        </p:blipFill>
        <p:spPr>
          <a:xfrm>
            <a:off x="1862495" y="2660452"/>
            <a:ext cx="960953" cy="960953"/>
          </a:xfrm>
          <a:prstGeom prst="rect">
            <a:avLst/>
          </a:prstGeom>
        </p:spPr>
      </p:pic>
      <p:sp>
        <p:nvSpPr>
          <p:cNvPr id="5" name="Text 2"/>
          <p:cNvSpPr/>
          <p:nvPr/>
        </p:nvSpPr>
        <p:spPr>
          <a:xfrm>
            <a:off x="2943820" y="2660452"/>
            <a:ext cx="1554718" cy="216098"/>
          </a:xfrm>
          <a:prstGeom prst="rect">
            <a:avLst/>
          </a:prstGeom>
          <a:noFill/>
          <a:ln/>
        </p:spPr>
        <p:txBody>
          <a:bodyPr wrap="none" lIns="0" tIns="0" rIns="0" bIns="0" rtlCol="0" anchor="t"/>
          <a:lstStyle/>
          <a:p>
            <a:pPr algn="l" indent="0" marL="0">
              <a:lnSpc>
                <a:spcPts val="1700"/>
              </a:lnSpc>
              <a:buNone/>
            </a:pPr>
            <a:r>
              <a:rPr lang="en-US" sz="1350" dirty="0">
                <a:solidFill>
                  <a:srgbClr val="454240"/>
                </a:solidFill>
                <a:latin typeface="Libre Baskerville" pitchFamily="34" charset="0"/>
                <a:ea typeface="Libre Baskerville" pitchFamily="34" charset="-122"/>
                <a:cs typeface="Libre Baskerville" pitchFamily="34" charset="-120"/>
              </a:rPr>
              <a:t>Motivasi Belajar</a:t>
            </a:r>
            <a:endParaRPr lang="en-US" sz="1350" dirty="0"/>
          </a:p>
        </p:txBody>
      </p:sp>
      <p:sp>
        <p:nvSpPr>
          <p:cNvPr id="6" name="Text 3"/>
          <p:cNvSpPr/>
          <p:nvPr/>
        </p:nvSpPr>
        <p:spPr>
          <a:xfrm>
            <a:off x="2943820" y="2934295"/>
            <a:ext cx="1554718" cy="938808"/>
          </a:xfrm>
          <a:prstGeom prst="rect">
            <a:avLst/>
          </a:prstGeom>
          <a:noFill/>
          <a:ln/>
        </p:spPr>
        <p:txBody>
          <a:bodyPr wrap="square" lIns="0" tIns="0" rIns="0" bIns="0" rtlCol="0" anchor="t"/>
          <a:lstStyle/>
          <a:p>
            <a:pPr algn="l" indent="0" marL="0">
              <a:lnSpc>
                <a:spcPts val="1450"/>
              </a:lnSpc>
              <a:buNone/>
            </a:pPr>
            <a:r>
              <a:rPr lang="en-US" sz="1050" dirty="0">
                <a:solidFill>
                  <a:srgbClr val="454240"/>
                </a:solidFill>
                <a:latin typeface="DM Sans" pitchFamily="34" charset="0"/>
                <a:ea typeface="DM Sans" pitchFamily="34" charset="-122"/>
                <a:cs typeface="DM Sans" pitchFamily="34" charset="-120"/>
              </a:rPr>
              <a:t>Memantau dan meningkatkan motivasi belajar siswa untuk mencapai potensi akademik penuh.</a:t>
            </a:r>
            <a:endParaRPr lang="en-US" sz="1050" dirty="0"/>
          </a:p>
        </p:txBody>
      </p:sp>
      <p:pic>
        <p:nvPicPr>
          <p:cNvPr id="7" name="Image 1" descr="preencoded.png">    </p:cNvPr>
          <p:cNvPicPr>
            <a:picLocks noChangeAspect="1"/>
          </p:cNvPicPr>
          <p:nvPr/>
        </p:nvPicPr>
        <p:blipFill>
          <a:blip r:embed="rId2"/>
          <a:stretch>
            <a:fillRect/>
          </a:stretch>
        </p:blipFill>
        <p:spPr>
          <a:xfrm>
            <a:off x="4618911" y="2660452"/>
            <a:ext cx="960953" cy="960953"/>
          </a:xfrm>
          <a:prstGeom prst="rect">
            <a:avLst/>
          </a:prstGeom>
        </p:spPr>
      </p:pic>
      <p:sp>
        <p:nvSpPr>
          <p:cNvPr id="8" name="Text 4"/>
          <p:cNvSpPr/>
          <p:nvPr/>
        </p:nvSpPr>
        <p:spPr>
          <a:xfrm>
            <a:off x="5700236" y="2660452"/>
            <a:ext cx="1554718" cy="432197"/>
          </a:xfrm>
          <a:prstGeom prst="rect">
            <a:avLst/>
          </a:prstGeom>
          <a:noFill/>
          <a:ln/>
        </p:spPr>
        <p:txBody>
          <a:bodyPr wrap="square" lIns="0" tIns="0" rIns="0" bIns="0" rtlCol="0" anchor="t"/>
          <a:lstStyle/>
          <a:p>
            <a:pPr algn="l" indent="0" marL="0">
              <a:lnSpc>
                <a:spcPts val="1700"/>
              </a:lnSpc>
              <a:buNone/>
            </a:pPr>
            <a:r>
              <a:rPr lang="en-US" sz="1350" dirty="0">
                <a:solidFill>
                  <a:srgbClr val="454240"/>
                </a:solidFill>
                <a:latin typeface="Libre Baskerville" pitchFamily="34" charset="0"/>
                <a:ea typeface="Libre Baskerville" pitchFamily="34" charset="-122"/>
                <a:cs typeface="Libre Baskerville" pitchFamily="34" charset="-120"/>
              </a:rPr>
              <a:t>Tingkat Kesulitan Belajar</a:t>
            </a:r>
            <a:endParaRPr lang="en-US" sz="1350" dirty="0"/>
          </a:p>
        </p:txBody>
      </p:sp>
      <p:sp>
        <p:nvSpPr>
          <p:cNvPr id="9" name="Text 5"/>
          <p:cNvSpPr/>
          <p:nvPr/>
        </p:nvSpPr>
        <p:spPr>
          <a:xfrm>
            <a:off x="5700236" y="3150394"/>
            <a:ext cx="1554718" cy="1126569"/>
          </a:xfrm>
          <a:prstGeom prst="rect">
            <a:avLst/>
          </a:prstGeom>
          <a:noFill/>
          <a:ln/>
        </p:spPr>
        <p:txBody>
          <a:bodyPr wrap="square" lIns="0" tIns="0" rIns="0" bIns="0" rtlCol="0" anchor="t"/>
          <a:lstStyle/>
          <a:p>
            <a:pPr algn="l" indent="0" marL="0">
              <a:lnSpc>
                <a:spcPts val="1450"/>
              </a:lnSpc>
              <a:buNone/>
            </a:pPr>
            <a:r>
              <a:rPr lang="en-US" sz="1050" dirty="0">
                <a:solidFill>
                  <a:srgbClr val="454240"/>
                </a:solidFill>
                <a:latin typeface="DM Sans" pitchFamily="34" charset="0"/>
                <a:ea typeface="DM Sans" pitchFamily="34" charset="-122"/>
                <a:cs typeface="DM Sans" pitchFamily="34" charset="-120"/>
              </a:rPr>
              <a:t>Mengidentifikasi dan mengatasi kesulitan belajar yang dialami siswa untuk memberikan dukungan yang tepat.</a:t>
            </a:r>
            <a:endParaRPr lang="en-US" sz="1050" dirty="0"/>
          </a:p>
        </p:txBody>
      </p:sp>
      <p:pic>
        <p:nvPicPr>
          <p:cNvPr id="10" name="Image 2" descr="preencoded.png">    </p:cNvPr>
          <p:cNvPicPr>
            <a:picLocks noChangeAspect="1"/>
          </p:cNvPicPr>
          <p:nvPr/>
        </p:nvPicPr>
        <p:blipFill>
          <a:blip r:embed="rId3"/>
          <a:stretch>
            <a:fillRect/>
          </a:stretch>
        </p:blipFill>
        <p:spPr>
          <a:xfrm>
            <a:off x="7375327" y="2660452"/>
            <a:ext cx="960953" cy="960953"/>
          </a:xfrm>
          <a:prstGeom prst="rect">
            <a:avLst/>
          </a:prstGeom>
        </p:spPr>
      </p:pic>
      <p:sp>
        <p:nvSpPr>
          <p:cNvPr id="11" name="Text 6"/>
          <p:cNvSpPr/>
          <p:nvPr/>
        </p:nvSpPr>
        <p:spPr>
          <a:xfrm>
            <a:off x="8456652" y="2660452"/>
            <a:ext cx="1554718" cy="648295"/>
          </a:xfrm>
          <a:prstGeom prst="rect">
            <a:avLst/>
          </a:prstGeom>
          <a:noFill/>
          <a:ln/>
        </p:spPr>
        <p:txBody>
          <a:bodyPr wrap="square" lIns="0" tIns="0" rIns="0" bIns="0" rtlCol="0" anchor="t"/>
          <a:lstStyle/>
          <a:p>
            <a:pPr algn="l" indent="0" marL="0">
              <a:lnSpc>
                <a:spcPts val="1700"/>
              </a:lnSpc>
              <a:buNone/>
            </a:pPr>
            <a:r>
              <a:rPr lang="en-US" sz="1350" dirty="0">
                <a:solidFill>
                  <a:srgbClr val="454240"/>
                </a:solidFill>
                <a:latin typeface="Libre Baskerville" pitchFamily="34" charset="0"/>
                <a:ea typeface="Libre Baskerville" pitchFamily="34" charset="-122"/>
                <a:cs typeface="Libre Baskerville" pitchFamily="34" charset="-120"/>
              </a:rPr>
              <a:t>Keterlibatan Intra &amp; Ekstrakurikuler</a:t>
            </a:r>
            <a:endParaRPr lang="en-US" sz="1350" dirty="0"/>
          </a:p>
        </p:txBody>
      </p:sp>
      <p:sp>
        <p:nvSpPr>
          <p:cNvPr id="12" name="Text 7"/>
          <p:cNvSpPr/>
          <p:nvPr/>
        </p:nvSpPr>
        <p:spPr>
          <a:xfrm>
            <a:off x="8456652" y="3366492"/>
            <a:ext cx="1554718" cy="1126569"/>
          </a:xfrm>
          <a:prstGeom prst="rect">
            <a:avLst/>
          </a:prstGeom>
          <a:noFill/>
          <a:ln/>
        </p:spPr>
        <p:txBody>
          <a:bodyPr wrap="square" lIns="0" tIns="0" rIns="0" bIns="0" rtlCol="0" anchor="t"/>
          <a:lstStyle/>
          <a:p>
            <a:pPr algn="l" indent="0" marL="0">
              <a:lnSpc>
                <a:spcPts val="1450"/>
              </a:lnSpc>
              <a:buNone/>
            </a:pPr>
            <a:r>
              <a:rPr lang="en-US" sz="1050" dirty="0">
                <a:solidFill>
                  <a:srgbClr val="454240"/>
                </a:solidFill>
                <a:latin typeface="DM Sans" pitchFamily="34" charset="0"/>
                <a:ea typeface="DM Sans" pitchFamily="34" charset="-122"/>
                <a:cs typeface="DM Sans" pitchFamily="34" charset="-120"/>
              </a:rPr>
              <a:t>Mendorong partisipasi siswa dalam berbagai kegiatan intra dan ekstrakurikuler, termasuk OSIS, untuk pengembangan diri.</a:t>
            </a:r>
            <a:endParaRPr lang="en-US" sz="1050" dirty="0"/>
          </a:p>
        </p:txBody>
      </p:sp>
      <p:pic>
        <p:nvPicPr>
          <p:cNvPr id="13" name="Image 3" descr="preencoded.png">    </p:cNvPr>
          <p:cNvPicPr>
            <a:picLocks noChangeAspect="1"/>
          </p:cNvPicPr>
          <p:nvPr/>
        </p:nvPicPr>
        <p:blipFill>
          <a:blip r:embed="rId4"/>
          <a:stretch>
            <a:fillRect/>
          </a:stretch>
        </p:blipFill>
        <p:spPr>
          <a:xfrm>
            <a:off x="10131743" y="2660452"/>
            <a:ext cx="960953" cy="960953"/>
          </a:xfrm>
          <a:prstGeom prst="rect">
            <a:avLst/>
          </a:prstGeom>
        </p:spPr>
      </p:pic>
      <p:sp>
        <p:nvSpPr>
          <p:cNvPr id="14" name="Text 8"/>
          <p:cNvSpPr/>
          <p:nvPr/>
        </p:nvSpPr>
        <p:spPr>
          <a:xfrm>
            <a:off x="11213068" y="2660452"/>
            <a:ext cx="1554718" cy="432197"/>
          </a:xfrm>
          <a:prstGeom prst="rect">
            <a:avLst/>
          </a:prstGeom>
          <a:noFill/>
          <a:ln/>
        </p:spPr>
        <p:txBody>
          <a:bodyPr wrap="square" lIns="0" tIns="0" rIns="0" bIns="0" rtlCol="0" anchor="t"/>
          <a:lstStyle/>
          <a:p>
            <a:pPr algn="l" indent="0" marL="0">
              <a:lnSpc>
                <a:spcPts val="1700"/>
              </a:lnSpc>
              <a:buNone/>
            </a:pPr>
            <a:r>
              <a:rPr lang="en-US" sz="1350" dirty="0">
                <a:solidFill>
                  <a:srgbClr val="454240"/>
                </a:solidFill>
                <a:latin typeface="Libre Baskerville" pitchFamily="34" charset="0"/>
                <a:ea typeface="Libre Baskerville" pitchFamily="34" charset="-122"/>
                <a:cs typeface="Libre Baskerville" pitchFamily="34" charset="-120"/>
              </a:rPr>
              <a:t>Keterlibatan Orang Tua</a:t>
            </a:r>
            <a:endParaRPr lang="en-US" sz="1350" dirty="0"/>
          </a:p>
        </p:txBody>
      </p:sp>
      <p:sp>
        <p:nvSpPr>
          <p:cNvPr id="15" name="Text 9"/>
          <p:cNvSpPr/>
          <p:nvPr/>
        </p:nvSpPr>
        <p:spPr>
          <a:xfrm>
            <a:off x="11213068" y="3150394"/>
            <a:ext cx="1554718" cy="1126569"/>
          </a:xfrm>
          <a:prstGeom prst="rect">
            <a:avLst/>
          </a:prstGeom>
          <a:noFill/>
          <a:ln/>
        </p:spPr>
        <p:txBody>
          <a:bodyPr wrap="square" lIns="0" tIns="0" rIns="0" bIns="0" rtlCol="0" anchor="t"/>
          <a:lstStyle/>
          <a:p>
            <a:pPr algn="l" indent="0" marL="0">
              <a:lnSpc>
                <a:spcPts val="1450"/>
              </a:lnSpc>
              <a:buNone/>
            </a:pPr>
            <a:r>
              <a:rPr lang="en-US" sz="1050" dirty="0">
                <a:solidFill>
                  <a:srgbClr val="454240"/>
                </a:solidFill>
                <a:latin typeface="DM Sans" pitchFamily="34" charset="0"/>
                <a:ea typeface="DM Sans" pitchFamily="34" charset="-122"/>
                <a:cs typeface="DM Sans" pitchFamily="34" charset="-120"/>
              </a:rPr>
              <a:t>Meningkatkan keterlibatan orang tua siswa dalam berbagai kegiatan sekolah untuk mendukung pendidikan anak.</a:t>
            </a:r>
            <a:endParaRPr lang="en-US" sz="1050" dirty="0"/>
          </a:p>
        </p:txBody>
      </p:sp>
      <p:pic>
        <p:nvPicPr>
          <p:cNvPr id="16" name="Image 4" descr="preencoded.png">    </p:cNvPr>
          <p:cNvPicPr>
            <a:picLocks noChangeAspect="1"/>
          </p:cNvPicPr>
          <p:nvPr/>
        </p:nvPicPr>
        <p:blipFill>
          <a:blip r:embed="rId5"/>
          <a:stretch>
            <a:fillRect/>
          </a:stretch>
        </p:blipFill>
        <p:spPr>
          <a:xfrm>
            <a:off x="1862495" y="4685705"/>
            <a:ext cx="960953" cy="960953"/>
          </a:xfrm>
          <a:prstGeom prst="rect">
            <a:avLst/>
          </a:prstGeom>
        </p:spPr>
      </p:pic>
      <p:sp>
        <p:nvSpPr>
          <p:cNvPr id="17" name="Text 10"/>
          <p:cNvSpPr/>
          <p:nvPr/>
        </p:nvSpPr>
        <p:spPr>
          <a:xfrm>
            <a:off x="2943820" y="4685705"/>
            <a:ext cx="1554718" cy="432197"/>
          </a:xfrm>
          <a:prstGeom prst="rect">
            <a:avLst/>
          </a:prstGeom>
          <a:noFill/>
          <a:ln/>
        </p:spPr>
        <p:txBody>
          <a:bodyPr wrap="square" lIns="0" tIns="0" rIns="0" bIns="0" rtlCol="0" anchor="t"/>
          <a:lstStyle/>
          <a:p>
            <a:pPr algn="l" indent="0" marL="0">
              <a:lnSpc>
                <a:spcPts val="1700"/>
              </a:lnSpc>
              <a:buNone/>
            </a:pPr>
            <a:r>
              <a:rPr lang="en-US" sz="1350" dirty="0">
                <a:solidFill>
                  <a:srgbClr val="454240"/>
                </a:solidFill>
                <a:latin typeface="Libre Baskerville" pitchFamily="34" charset="0"/>
                <a:ea typeface="Libre Baskerville" pitchFamily="34" charset="-122"/>
                <a:cs typeface="Libre Baskerville" pitchFamily="34" charset="-120"/>
              </a:rPr>
              <a:t>Sarana &amp; Prasarana</a:t>
            </a:r>
            <a:endParaRPr lang="en-US" sz="1350" dirty="0"/>
          </a:p>
        </p:txBody>
      </p:sp>
      <p:sp>
        <p:nvSpPr>
          <p:cNvPr id="18" name="Text 11"/>
          <p:cNvSpPr/>
          <p:nvPr/>
        </p:nvSpPr>
        <p:spPr>
          <a:xfrm>
            <a:off x="2943820" y="5175647"/>
            <a:ext cx="1554718" cy="1502092"/>
          </a:xfrm>
          <a:prstGeom prst="rect">
            <a:avLst/>
          </a:prstGeom>
          <a:noFill/>
          <a:ln/>
        </p:spPr>
        <p:txBody>
          <a:bodyPr wrap="square" lIns="0" tIns="0" rIns="0" bIns="0" rtlCol="0" anchor="t"/>
          <a:lstStyle/>
          <a:p>
            <a:pPr algn="l" indent="0" marL="0">
              <a:lnSpc>
                <a:spcPts val="1450"/>
              </a:lnSpc>
              <a:buNone/>
            </a:pPr>
            <a:r>
              <a:rPr lang="en-US" sz="1050" dirty="0">
                <a:solidFill>
                  <a:srgbClr val="454240"/>
                </a:solidFill>
                <a:latin typeface="DM Sans" pitchFamily="34" charset="0"/>
                <a:ea typeface="DM Sans" pitchFamily="34" charset="-122"/>
                <a:cs typeface="DM Sans" pitchFamily="34" charset="-120"/>
              </a:rPr>
              <a:t>Memastikan kelengkapan sarana dan prasarana sekolah, termasuk laboratorium, perpustakaan, dan alat olahraga, untuk mendukung pembelajaran.</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1221700" y="572810"/>
            <a:ext cx="5125403" cy="482918"/>
          </a:xfrm>
          <a:prstGeom prst="rect">
            <a:avLst/>
          </a:prstGeom>
          <a:noFill/>
          <a:ln/>
        </p:spPr>
        <p:txBody>
          <a:bodyPr wrap="none" lIns="0" tIns="0" rIns="0" bIns="0" rtlCol="0" anchor="t"/>
          <a:lstStyle/>
          <a:p>
            <a:pPr algn="l" indent="0" marL="0">
              <a:lnSpc>
                <a:spcPts val="3800"/>
              </a:lnSpc>
              <a:buNone/>
            </a:pPr>
            <a:r>
              <a:rPr lang="en-US" sz="3000" dirty="0">
                <a:solidFill>
                  <a:srgbClr val="5C4E3D"/>
                </a:solidFill>
                <a:latin typeface="Libre Baskerville" pitchFamily="34" charset="0"/>
                <a:ea typeface="Libre Baskerville" pitchFamily="34" charset="-122"/>
                <a:cs typeface="Libre Baskerville" pitchFamily="34" charset="-120"/>
              </a:rPr>
              <a:t>Supervisi Bidang Material</a:t>
            </a:r>
            <a:endParaRPr lang="en-US" sz="3000" dirty="0"/>
          </a:p>
        </p:txBody>
      </p:sp>
      <p:sp>
        <p:nvSpPr>
          <p:cNvPr id="3" name="Text 1"/>
          <p:cNvSpPr/>
          <p:nvPr/>
        </p:nvSpPr>
        <p:spPr>
          <a:xfrm>
            <a:off x="1221700" y="1296353"/>
            <a:ext cx="12186880" cy="439579"/>
          </a:xfrm>
          <a:prstGeom prst="rect">
            <a:avLst/>
          </a:prstGeom>
          <a:noFill/>
          <a:ln/>
        </p:spPr>
        <p:txBody>
          <a:bodyPr wrap="square" lIns="0" tIns="0" rIns="0" bIns="0" rtlCol="0" anchor="t"/>
          <a:lstStyle/>
          <a:p>
            <a:pPr algn="l" indent="0" marL="0">
              <a:lnSpc>
                <a:spcPts val="1700"/>
              </a:lnSpc>
              <a:buNone/>
            </a:pPr>
            <a:r>
              <a:rPr lang="en-US" sz="1200" dirty="0">
                <a:solidFill>
                  <a:srgbClr val="454240"/>
                </a:solidFill>
                <a:latin typeface="DM Sans" pitchFamily="34" charset="0"/>
                <a:ea typeface="DM Sans" pitchFamily="34" charset="-122"/>
                <a:cs typeface="DM Sans" pitchFamily="34" charset="-120"/>
              </a:rPr>
              <a:t>Supervisi bidang material berfokus pada pengelolaan sarana dan prasarana pendidikan. Ini adalah kunci untuk memastikan lingkungan belajar yang optimal dan mendukung proses pendidikan secara keseluruhan. Menurut Keputusan Menteri Pendidikan dan Kebudayaan Nomor 079/1975, sarana pendidikan terbagi dalam tiga kelompok besar.</a:t>
            </a:r>
            <a:endParaRPr lang="en-US" sz="1200" dirty="0"/>
          </a:p>
        </p:txBody>
      </p:sp>
      <p:pic>
        <p:nvPicPr>
          <p:cNvPr id="4" name="Image 0" descr="preencoded.png">    </p:cNvPr>
          <p:cNvPicPr>
            <a:picLocks noChangeAspect="1"/>
          </p:cNvPicPr>
          <p:nvPr/>
        </p:nvPicPr>
        <p:blipFill>
          <a:blip r:embed="rId1"/>
          <a:stretch>
            <a:fillRect/>
          </a:stretch>
        </p:blipFill>
        <p:spPr>
          <a:xfrm>
            <a:off x="1221700" y="2006679"/>
            <a:ext cx="3810476" cy="3810476"/>
          </a:xfrm>
          <a:prstGeom prst="rect">
            <a:avLst/>
          </a:prstGeom>
        </p:spPr>
      </p:pic>
      <p:sp>
        <p:nvSpPr>
          <p:cNvPr id="5" name="Text 2"/>
          <p:cNvSpPr/>
          <p:nvPr/>
        </p:nvSpPr>
        <p:spPr>
          <a:xfrm>
            <a:off x="1221700" y="5952530"/>
            <a:ext cx="2880598" cy="241459"/>
          </a:xfrm>
          <a:prstGeom prst="rect">
            <a:avLst/>
          </a:prstGeom>
          <a:noFill/>
          <a:ln/>
        </p:spPr>
        <p:txBody>
          <a:bodyPr wrap="none" lIns="0" tIns="0" rIns="0" bIns="0" rtlCol="0" anchor="t"/>
          <a:lstStyle/>
          <a:p>
            <a:pPr algn="l" indent="0" marL="0">
              <a:lnSpc>
                <a:spcPts val="1900"/>
              </a:lnSpc>
              <a:buNone/>
            </a:pPr>
            <a:r>
              <a:rPr lang="en-US" sz="1500" dirty="0">
                <a:solidFill>
                  <a:srgbClr val="5C4E3D"/>
                </a:solidFill>
                <a:latin typeface="Libre Baskerville" pitchFamily="34" charset="0"/>
                <a:ea typeface="Libre Baskerville" pitchFamily="34" charset="-122"/>
                <a:cs typeface="Libre Baskerville" pitchFamily="34" charset="-120"/>
              </a:rPr>
              <a:t>Bangunan &amp; Perabot Sekolah</a:t>
            </a:r>
            <a:endParaRPr lang="en-US" sz="1500" dirty="0"/>
          </a:p>
        </p:txBody>
      </p:sp>
      <p:sp>
        <p:nvSpPr>
          <p:cNvPr id="6" name="Text 3"/>
          <p:cNvSpPr/>
          <p:nvPr/>
        </p:nvSpPr>
        <p:spPr>
          <a:xfrm>
            <a:off x="1221700" y="6314242"/>
            <a:ext cx="3810476" cy="439579"/>
          </a:xfrm>
          <a:prstGeom prst="rect">
            <a:avLst/>
          </a:prstGeom>
          <a:noFill/>
          <a:ln/>
        </p:spPr>
        <p:txBody>
          <a:bodyPr wrap="square" lIns="0" tIns="0" rIns="0" bIns="0" rtlCol="0" anchor="t"/>
          <a:lstStyle/>
          <a:p>
            <a:pPr algn="l" indent="0" marL="0">
              <a:lnSpc>
                <a:spcPts val="1700"/>
              </a:lnSpc>
              <a:buNone/>
            </a:pPr>
            <a:r>
              <a:rPr lang="en-US" sz="1200" dirty="0">
                <a:solidFill>
                  <a:srgbClr val="454240"/>
                </a:solidFill>
                <a:latin typeface="DM Sans" pitchFamily="34" charset="0"/>
                <a:ea typeface="DM Sans" pitchFamily="34" charset="-122"/>
                <a:cs typeface="DM Sans" pitchFamily="34" charset="-120"/>
              </a:rPr>
              <a:t>Meliputi ketersediaan ruangan, pengelolaan, dan perawatan fasilitas fisik sekolah.</a:t>
            </a:r>
            <a:endParaRPr lang="en-US" sz="1200" dirty="0"/>
          </a:p>
        </p:txBody>
      </p:sp>
      <p:pic>
        <p:nvPicPr>
          <p:cNvPr id="7" name="Image 1" descr="preencoded.png">    </p:cNvPr>
          <p:cNvPicPr>
            <a:picLocks noChangeAspect="1"/>
          </p:cNvPicPr>
          <p:nvPr/>
        </p:nvPicPr>
        <p:blipFill>
          <a:blip r:embed="rId2"/>
          <a:stretch>
            <a:fillRect/>
          </a:stretch>
        </p:blipFill>
        <p:spPr>
          <a:xfrm>
            <a:off x="5416748" y="2006679"/>
            <a:ext cx="3810476" cy="3810476"/>
          </a:xfrm>
          <a:prstGeom prst="rect">
            <a:avLst/>
          </a:prstGeom>
        </p:spPr>
      </p:pic>
      <p:sp>
        <p:nvSpPr>
          <p:cNvPr id="8" name="Text 4"/>
          <p:cNvSpPr/>
          <p:nvPr/>
        </p:nvSpPr>
        <p:spPr>
          <a:xfrm>
            <a:off x="5416748" y="5952530"/>
            <a:ext cx="1931789" cy="241459"/>
          </a:xfrm>
          <a:prstGeom prst="rect">
            <a:avLst/>
          </a:prstGeom>
          <a:noFill/>
          <a:ln/>
        </p:spPr>
        <p:txBody>
          <a:bodyPr wrap="none" lIns="0" tIns="0" rIns="0" bIns="0" rtlCol="0" anchor="t"/>
          <a:lstStyle/>
          <a:p>
            <a:pPr algn="l" indent="0" marL="0">
              <a:lnSpc>
                <a:spcPts val="1900"/>
              </a:lnSpc>
              <a:buNone/>
            </a:pPr>
            <a:r>
              <a:rPr lang="en-US" sz="1500" dirty="0">
                <a:solidFill>
                  <a:srgbClr val="5C4E3D"/>
                </a:solidFill>
                <a:latin typeface="Libre Baskerville" pitchFamily="34" charset="0"/>
                <a:ea typeface="Libre Baskerville" pitchFamily="34" charset="-122"/>
                <a:cs typeface="Libre Baskerville" pitchFamily="34" charset="-120"/>
              </a:rPr>
              <a:t>Alat Pelajaran</a:t>
            </a:r>
            <a:endParaRPr lang="en-US" sz="1500" dirty="0"/>
          </a:p>
        </p:txBody>
      </p:sp>
      <p:sp>
        <p:nvSpPr>
          <p:cNvPr id="9" name="Text 5"/>
          <p:cNvSpPr/>
          <p:nvPr/>
        </p:nvSpPr>
        <p:spPr>
          <a:xfrm>
            <a:off x="5416748" y="6314242"/>
            <a:ext cx="3810476" cy="439579"/>
          </a:xfrm>
          <a:prstGeom prst="rect">
            <a:avLst/>
          </a:prstGeom>
          <a:noFill/>
          <a:ln/>
        </p:spPr>
        <p:txBody>
          <a:bodyPr wrap="square" lIns="0" tIns="0" rIns="0" bIns="0" rtlCol="0" anchor="t"/>
          <a:lstStyle/>
          <a:p>
            <a:pPr algn="l" indent="0" marL="0">
              <a:lnSpc>
                <a:spcPts val="1700"/>
              </a:lnSpc>
              <a:buNone/>
            </a:pPr>
            <a:r>
              <a:rPr lang="en-US" sz="1200" dirty="0">
                <a:solidFill>
                  <a:srgbClr val="454240"/>
                </a:solidFill>
                <a:latin typeface="DM Sans" pitchFamily="34" charset="0"/>
                <a:ea typeface="DM Sans" pitchFamily="34" charset="-122"/>
                <a:cs typeface="DM Sans" pitchFamily="34" charset="-120"/>
              </a:rPr>
              <a:t>Terdiri dari pembukuan, alat peraga, dan laboratorium yang mendukung kegiatan belajar mengajar.</a:t>
            </a:r>
            <a:endParaRPr lang="en-US" sz="1200" dirty="0"/>
          </a:p>
        </p:txBody>
      </p:sp>
      <p:pic>
        <p:nvPicPr>
          <p:cNvPr id="10" name="Image 2" descr="preencoded.png">    </p:cNvPr>
          <p:cNvPicPr>
            <a:picLocks noChangeAspect="1"/>
          </p:cNvPicPr>
          <p:nvPr/>
        </p:nvPicPr>
        <p:blipFill>
          <a:blip r:embed="rId3"/>
          <a:stretch>
            <a:fillRect/>
          </a:stretch>
        </p:blipFill>
        <p:spPr>
          <a:xfrm>
            <a:off x="9611797" y="2006679"/>
            <a:ext cx="3810476" cy="3810476"/>
          </a:xfrm>
          <a:prstGeom prst="rect">
            <a:avLst/>
          </a:prstGeom>
        </p:spPr>
      </p:pic>
      <p:sp>
        <p:nvSpPr>
          <p:cNvPr id="11" name="Text 6"/>
          <p:cNvSpPr/>
          <p:nvPr/>
        </p:nvSpPr>
        <p:spPr>
          <a:xfrm>
            <a:off x="9611797" y="5952530"/>
            <a:ext cx="1931789" cy="241459"/>
          </a:xfrm>
          <a:prstGeom prst="rect">
            <a:avLst/>
          </a:prstGeom>
          <a:noFill/>
          <a:ln/>
        </p:spPr>
        <p:txBody>
          <a:bodyPr wrap="none" lIns="0" tIns="0" rIns="0" bIns="0" rtlCol="0" anchor="t"/>
          <a:lstStyle/>
          <a:p>
            <a:pPr algn="l" indent="0" marL="0">
              <a:lnSpc>
                <a:spcPts val="1900"/>
              </a:lnSpc>
              <a:buNone/>
            </a:pPr>
            <a:r>
              <a:rPr lang="en-US" sz="1500" dirty="0">
                <a:solidFill>
                  <a:srgbClr val="5C4E3D"/>
                </a:solidFill>
                <a:latin typeface="Libre Baskerville" pitchFamily="34" charset="0"/>
                <a:ea typeface="Libre Baskerville" pitchFamily="34" charset="-122"/>
                <a:cs typeface="Libre Baskerville" pitchFamily="34" charset="-120"/>
              </a:rPr>
              <a:t>Media Pendidikan</a:t>
            </a:r>
            <a:endParaRPr lang="en-US" sz="1500" dirty="0"/>
          </a:p>
        </p:txBody>
      </p:sp>
      <p:sp>
        <p:nvSpPr>
          <p:cNvPr id="12" name="Text 7"/>
          <p:cNvSpPr/>
          <p:nvPr/>
        </p:nvSpPr>
        <p:spPr>
          <a:xfrm>
            <a:off x="9611797" y="6314242"/>
            <a:ext cx="3810476" cy="659368"/>
          </a:xfrm>
          <a:prstGeom prst="rect">
            <a:avLst/>
          </a:prstGeom>
          <a:noFill/>
          <a:ln/>
        </p:spPr>
        <p:txBody>
          <a:bodyPr wrap="square" lIns="0" tIns="0" rIns="0" bIns="0" rtlCol="0" anchor="t"/>
          <a:lstStyle/>
          <a:p>
            <a:pPr algn="l" indent="0" marL="0">
              <a:lnSpc>
                <a:spcPts val="1700"/>
              </a:lnSpc>
              <a:buNone/>
            </a:pPr>
            <a:r>
              <a:rPr lang="en-US" sz="1200" dirty="0">
                <a:solidFill>
                  <a:srgbClr val="454240"/>
                </a:solidFill>
                <a:latin typeface="DM Sans" pitchFamily="34" charset="0"/>
                <a:ea typeface="DM Sans" pitchFamily="34" charset="-122"/>
                <a:cs typeface="DM Sans" pitchFamily="34" charset="-120"/>
              </a:rPr>
              <a:t>Mencakup media audio visual yang menggunakan alat penampil dan media yang tidak menggunakan alat penampil.</a:t>
            </a:r>
            <a:endParaRPr lang="en-US" sz="1200" dirty="0"/>
          </a:p>
        </p:txBody>
      </p:sp>
      <p:sp>
        <p:nvSpPr>
          <p:cNvPr id="13" name="Text 8"/>
          <p:cNvSpPr/>
          <p:nvPr/>
        </p:nvSpPr>
        <p:spPr>
          <a:xfrm>
            <a:off x="1221700" y="7217212"/>
            <a:ext cx="12186880" cy="439579"/>
          </a:xfrm>
          <a:prstGeom prst="rect">
            <a:avLst/>
          </a:prstGeom>
          <a:noFill/>
          <a:ln/>
        </p:spPr>
        <p:txBody>
          <a:bodyPr wrap="square" lIns="0" tIns="0" rIns="0" bIns="0" rtlCol="0" anchor="t"/>
          <a:lstStyle/>
          <a:p>
            <a:pPr algn="l" indent="0" marL="0">
              <a:lnSpc>
                <a:spcPts val="1700"/>
              </a:lnSpc>
              <a:buNone/>
            </a:pPr>
            <a:r>
              <a:rPr lang="en-US" sz="1200" dirty="0">
                <a:solidFill>
                  <a:srgbClr val="454240"/>
                </a:solidFill>
                <a:latin typeface="DM Sans" pitchFamily="34" charset="0"/>
                <a:ea typeface="DM Sans" pitchFamily="34" charset="-122"/>
                <a:cs typeface="DM Sans" pitchFamily="34" charset="-120"/>
              </a:rPr>
              <a:t>Supervisi dan pembinaan pada sarana prasarana mencakup kelengkapan administrasi, operasional, dan perawatan. Supervisor berperan dalam membina hubungan kerja sama, memimpin kerja sama staf, memberikan pelatihan, mengawasi pembaharuan, dan melakukan inspeksi periodik untuk menjaga dan meningkatkan kualitas sarana.</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1417320" y="489704"/>
            <a:ext cx="10765988" cy="467439"/>
          </a:xfrm>
          <a:prstGeom prst="rect">
            <a:avLst/>
          </a:prstGeom>
          <a:noFill/>
          <a:ln/>
        </p:spPr>
        <p:txBody>
          <a:bodyPr wrap="none" lIns="0" tIns="0" rIns="0" bIns="0" rtlCol="0" anchor="t"/>
          <a:lstStyle/>
          <a:p>
            <a:pPr algn="l" indent="0" marL="0">
              <a:lnSpc>
                <a:spcPts val="3650"/>
              </a:lnSpc>
              <a:buNone/>
            </a:pPr>
            <a:r>
              <a:rPr lang="en-US" sz="2900" dirty="0">
                <a:solidFill>
                  <a:srgbClr val="5C4E3D"/>
                </a:solidFill>
                <a:latin typeface="Libre Baskerville" pitchFamily="34" charset="0"/>
                <a:ea typeface="Libre Baskerville" pitchFamily="34" charset="-122"/>
                <a:cs typeface="Libre Baskerville" pitchFamily="34" charset="-120"/>
              </a:rPr>
              <a:t>Supervisi Bidang Akademik: Pengertian &amp; Konsep Kunci</a:t>
            </a:r>
            <a:endParaRPr lang="en-US" sz="2900" dirty="0"/>
          </a:p>
        </p:txBody>
      </p:sp>
      <p:sp>
        <p:nvSpPr>
          <p:cNvPr id="3" name="Text 1"/>
          <p:cNvSpPr/>
          <p:nvPr/>
        </p:nvSpPr>
        <p:spPr>
          <a:xfrm>
            <a:off x="1417320" y="2486978"/>
            <a:ext cx="7539395" cy="839153"/>
          </a:xfrm>
          <a:prstGeom prst="rect">
            <a:avLst/>
          </a:prstGeom>
          <a:noFill/>
          <a:ln/>
        </p:spPr>
        <p:txBody>
          <a:bodyPr wrap="square" lIns="0" tIns="0" rIns="0" bIns="0" rtlCol="0" anchor="t"/>
          <a:lstStyle/>
          <a:p>
            <a:pPr algn="l" indent="0" marL="0">
              <a:lnSpc>
                <a:spcPts val="1650"/>
              </a:lnSpc>
              <a:buNone/>
            </a:pPr>
            <a:r>
              <a:rPr lang="en-US" sz="1150" dirty="0">
                <a:solidFill>
                  <a:srgbClr val="454240"/>
                </a:solidFill>
                <a:latin typeface="DM Sans" pitchFamily="34" charset="0"/>
                <a:ea typeface="DM Sans" pitchFamily="34" charset="-122"/>
                <a:cs typeface="DM Sans" pitchFamily="34" charset="-120"/>
              </a:rPr>
              <a:t>Secara etimologis, kata "supervisi" berasal dari bahasa Inggris, </a:t>
            </a:r>
            <a:pPr algn="l" indent="0" marL="0">
              <a:lnSpc>
                <a:spcPts val="1650"/>
              </a:lnSpc>
              <a:buNone/>
            </a:pPr>
            <a:r>
              <a:rPr lang="en-US" sz="1150" i="1" dirty="0">
                <a:solidFill>
                  <a:srgbClr val="454240"/>
                </a:solidFill>
                <a:latin typeface="DM Sans" pitchFamily="34" charset="0"/>
                <a:ea typeface="DM Sans" pitchFamily="34" charset="-122"/>
                <a:cs typeface="DM Sans" pitchFamily="34" charset="-120"/>
              </a:rPr>
              <a:t>supervision</a:t>
            </a:r>
            <a:pPr algn="l" indent="0" marL="0">
              <a:lnSpc>
                <a:spcPts val="1650"/>
              </a:lnSpc>
              <a:buNone/>
            </a:pPr>
            <a:r>
              <a:rPr lang="en-US" sz="1150" dirty="0">
                <a:solidFill>
                  <a:srgbClr val="454240"/>
                </a:solidFill>
                <a:latin typeface="DM Sans" pitchFamily="34" charset="0"/>
                <a:ea typeface="DM Sans" pitchFamily="34" charset="-122"/>
                <a:cs typeface="DM Sans" pitchFamily="34" charset="-120"/>
              </a:rPr>
              <a:t>, yang berarti pengawasan. Awalnya, supervisi dipahami secara tradisional sebagai kontrol dan pemeriksaan untuk mencari kesalahan. Namun, dalam perkembangannya, supervisi dipahami secara ilmiah dengan ciri-ciri sistematis, objektif, dan menggunakan instrumen untuk umpan balik.</a:t>
            </a:r>
            <a:endParaRPr lang="en-US" sz="1150" dirty="0"/>
          </a:p>
        </p:txBody>
      </p:sp>
      <p:sp>
        <p:nvSpPr>
          <p:cNvPr id="4" name="Text 2"/>
          <p:cNvSpPr/>
          <p:nvPr/>
        </p:nvSpPr>
        <p:spPr>
          <a:xfrm>
            <a:off x="1417320" y="3427571"/>
            <a:ext cx="7539395" cy="629364"/>
          </a:xfrm>
          <a:prstGeom prst="rect">
            <a:avLst/>
          </a:prstGeom>
          <a:noFill/>
          <a:ln/>
        </p:spPr>
        <p:txBody>
          <a:bodyPr wrap="square" lIns="0" tIns="0" rIns="0" bIns="0" rtlCol="0" anchor="t"/>
          <a:lstStyle/>
          <a:p>
            <a:pPr algn="l" indent="0" marL="0">
              <a:lnSpc>
                <a:spcPts val="1650"/>
              </a:lnSpc>
              <a:buNone/>
            </a:pPr>
            <a:r>
              <a:rPr lang="en-US" sz="1150" dirty="0">
                <a:solidFill>
                  <a:srgbClr val="454240"/>
                </a:solidFill>
                <a:latin typeface="DM Sans" pitchFamily="34" charset="0"/>
                <a:ea typeface="DM Sans" pitchFamily="34" charset="-122"/>
                <a:cs typeface="DM Sans" pitchFamily="34" charset="-120"/>
              </a:rPr>
              <a:t>Pandangan modern memaknai supervisi sebagai proses pembimbingan, pengarahan, dan pembinaan ke arah perbaikan kualitas kinerja melalui proses yang sistematis dan dialogis. Ini menciptakan hubungan mitra kerja antara supervisor dan yang disupervisi, bukan hubungan atasan-bawahan.</a:t>
            </a:r>
            <a:endParaRPr lang="en-US" sz="1150" dirty="0"/>
          </a:p>
        </p:txBody>
      </p:sp>
      <p:sp>
        <p:nvSpPr>
          <p:cNvPr id="5" name="Text 3"/>
          <p:cNvSpPr/>
          <p:nvPr/>
        </p:nvSpPr>
        <p:spPr>
          <a:xfrm>
            <a:off x="1417320" y="4158377"/>
            <a:ext cx="7539395" cy="1048941"/>
          </a:xfrm>
          <a:prstGeom prst="rect">
            <a:avLst/>
          </a:prstGeom>
          <a:noFill/>
          <a:ln/>
        </p:spPr>
        <p:txBody>
          <a:bodyPr wrap="square" lIns="0" tIns="0" rIns="0" bIns="0" rtlCol="0" anchor="t"/>
          <a:lstStyle/>
          <a:p>
            <a:pPr algn="l" indent="0" marL="0">
              <a:lnSpc>
                <a:spcPts val="1650"/>
              </a:lnSpc>
              <a:buNone/>
            </a:pPr>
            <a:r>
              <a:rPr lang="en-US" sz="1150" dirty="0">
                <a:solidFill>
                  <a:srgbClr val="454240"/>
                </a:solidFill>
                <a:latin typeface="DM Sans" pitchFamily="34" charset="0"/>
                <a:ea typeface="DM Sans" pitchFamily="34" charset="-122"/>
                <a:cs typeface="DM Sans" pitchFamily="34" charset="-120"/>
              </a:rPr>
              <a:t>Kata "akademik" merujuk pada hal-hal yang bersifat teoritis, kajian yang lebar dan mendalam, serta sangat ilmiah. Dalam konteks sekolah, akademik berkaitan dengan penguasaan ilmu pengetahuan oleh siswa setelah mengikuti proses pembelajaran. Oleh karena itu, supervisi akademik adalah pendampingan yang bertujuan untuk meningkatkan kualitas produk mahasiswa melalui upaya memotivasi, mendorong, dan membimbing masyarakat sehubungan dengan kegiatan akademik.</a:t>
            </a:r>
            <a:endParaRPr lang="en-US" sz="1150" dirty="0"/>
          </a:p>
        </p:txBody>
      </p:sp>
      <p:pic>
        <p:nvPicPr>
          <p:cNvPr id="6" name="Image 0" descr="preencoded.png">    </p:cNvPr>
          <p:cNvPicPr>
            <a:picLocks noChangeAspect="1"/>
          </p:cNvPicPr>
          <p:nvPr/>
        </p:nvPicPr>
        <p:blipFill>
          <a:blip r:embed="rId1"/>
          <a:stretch>
            <a:fillRect/>
          </a:stretch>
        </p:blipFill>
        <p:spPr>
          <a:xfrm>
            <a:off x="9329142" y="1253014"/>
            <a:ext cx="3891320" cy="5188387"/>
          </a:xfrm>
          <a:prstGeom prst="rect">
            <a:avLst/>
          </a:prstGeom>
        </p:spPr>
      </p:pic>
      <p:sp>
        <p:nvSpPr>
          <p:cNvPr id="7" name="Text 4"/>
          <p:cNvSpPr/>
          <p:nvPr/>
        </p:nvSpPr>
        <p:spPr>
          <a:xfrm>
            <a:off x="1417320" y="6695003"/>
            <a:ext cx="11795641" cy="209788"/>
          </a:xfrm>
          <a:prstGeom prst="rect">
            <a:avLst/>
          </a:prstGeom>
          <a:noFill/>
          <a:ln/>
        </p:spPr>
        <p:txBody>
          <a:bodyPr wrap="none" lIns="0" tIns="0" rIns="0" bIns="0" rtlCol="0" anchor="t"/>
          <a:lstStyle/>
          <a:p>
            <a:pPr algn="l" indent="0" marL="0">
              <a:lnSpc>
                <a:spcPts val="1650"/>
              </a:lnSpc>
              <a:buNone/>
            </a:pPr>
            <a:r>
              <a:rPr lang="en-US" sz="1150" dirty="0">
                <a:solidFill>
                  <a:srgbClr val="454240"/>
                </a:solidFill>
                <a:latin typeface="DM Sans" pitchFamily="34" charset="0"/>
                <a:ea typeface="DM Sans" pitchFamily="34" charset="-122"/>
                <a:cs typeface="DM Sans" pitchFamily="34" charset="-120"/>
              </a:rPr>
              <a:t>Ada tiga konsep pokok dalam pengertian supervisi akademik:</a:t>
            </a:r>
            <a:endParaRPr lang="en-US" sz="1150" dirty="0"/>
          </a:p>
        </p:txBody>
      </p:sp>
      <p:sp>
        <p:nvSpPr>
          <p:cNvPr id="8" name="Text 5"/>
          <p:cNvSpPr/>
          <p:nvPr/>
        </p:nvSpPr>
        <p:spPr>
          <a:xfrm>
            <a:off x="1417320" y="7031593"/>
            <a:ext cx="11795641" cy="629564"/>
          </a:xfrm>
          <a:prstGeom prst="rect">
            <a:avLst/>
          </a:prstGeom>
          <a:noFill/>
          <a:ln/>
        </p:spPr>
        <p:txBody>
          <a:bodyPr wrap="square" lIns="0" tIns="0" rIns="0" bIns="0" rtlCol="0" anchor="t"/>
          <a:lstStyle/>
          <a:p>
            <a:pPr algn="l" marL="342900" indent="-342900">
              <a:lnSpc>
                <a:spcPts val="1650"/>
              </a:lnSpc>
              <a:buSzPct val="100000"/>
              <a:buChar char="•"/>
            </a:pPr>
            <a:r>
              <a:rPr lang="en-US" sz="1150" dirty="0">
                <a:solidFill>
                  <a:srgbClr val="454240"/>
                </a:solidFill>
                <a:latin typeface="DM Sans" pitchFamily="34" charset="0"/>
                <a:ea typeface="DM Sans" pitchFamily="34" charset="-122"/>
                <a:cs typeface="DM Sans" pitchFamily="34" charset="-120"/>
              </a:rPr>
              <a:t>Supervisi akademik harus memengaruhi dan mengembangkan perilaku guru secara langsung dalam mengolah proses pembelajaran.</a:t>
            </a:r>
            <a:endParaRPr lang="en-US" sz="1150" dirty="0"/>
          </a:p>
          <a:p>
            <a:pPr algn="l" marL="342900" indent="-342900">
              <a:lnSpc>
                <a:spcPts val="1650"/>
              </a:lnSpc>
              <a:buSzPct val="100000"/>
              <a:buChar char="•"/>
            </a:pPr>
            <a:r>
              <a:rPr lang="en-US" sz="1150" dirty="0">
                <a:solidFill>
                  <a:srgbClr val="454240"/>
                </a:solidFill>
                <a:latin typeface="DM Sans" pitchFamily="34" charset="0"/>
                <a:ea typeface="DM Sans" pitchFamily="34" charset="-122"/>
                <a:cs typeface="DM Sans" pitchFamily="34" charset="-120"/>
              </a:rPr>
              <a:t>Perilaku supervisor harus didesain secara resmi dalam membantu guru mengembangkan kemampuannya, dengan waktu mulai dan berakhirnya program yang jelas.</a:t>
            </a:r>
            <a:endParaRPr lang="en-US" sz="1150" dirty="0"/>
          </a:p>
          <a:p>
            <a:pPr algn="l" marL="342900" indent="-342900">
              <a:lnSpc>
                <a:spcPts val="1650"/>
              </a:lnSpc>
              <a:buSzPct val="100000"/>
              <a:buChar char="•"/>
            </a:pPr>
            <a:r>
              <a:rPr lang="en-US" sz="1150" dirty="0">
                <a:solidFill>
                  <a:srgbClr val="454240"/>
                </a:solidFill>
                <a:latin typeface="DM Sans" pitchFamily="34" charset="0"/>
                <a:ea typeface="DM Sans" pitchFamily="34" charset="-122"/>
                <a:cs typeface="DM Sans" pitchFamily="34" charset="-120"/>
              </a:rPr>
              <a:t>Tujuan akhir supervisi akademik adalah agar guru semakin mampu memfasilitasi proses belajar bagi murid-muridnya.</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242191" y="812959"/>
            <a:ext cx="6064448" cy="322778"/>
          </a:xfrm>
          <a:prstGeom prst="rect">
            <a:avLst/>
          </a:prstGeom>
          <a:noFill/>
          <a:ln/>
        </p:spPr>
        <p:txBody>
          <a:bodyPr wrap="none" lIns="0" tIns="0" rIns="0" bIns="0" rtlCol="0" anchor="t"/>
          <a:lstStyle/>
          <a:p>
            <a:pPr algn="l" indent="0" marL="0">
              <a:lnSpc>
                <a:spcPts val="2500"/>
              </a:lnSpc>
              <a:buNone/>
            </a:pPr>
            <a:r>
              <a:rPr lang="en-US" sz="2000" dirty="0">
                <a:solidFill>
                  <a:srgbClr val="5C4E3D"/>
                </a:solidFill>
                <a:latin typeface="Libre Baskerville" pitchFamily="34" charset="0"/>
                <a:ea typeface="Libre Baskerville" pitchFamily="34" charset="-122"/>
                <a:cs typeface="Libre Baskerville" pitchFamily="34" charset="-120"/>
              </a:rPr>
              <a:t>Ruang Lingkup &amp; Tujuan Supervisi Akademik</a:t>
            </a:r>
            <a:endParaRPr lang="en-US" sz="2000" dirty="0"/>
          </a:p>
        </p:txBody>
      </p:sp>
      <p:sp>
        <p:nvSpPr>
          <p:cNvPr id="3" name="Text 1"/>
          <p:cNvSpPr/>
          <p:nvPr/>
        </p:nvSpPr>
        <p:spPr>
          <a:xfrm>
            <a:off x="3242191" y="2135624"/>
            <a:ext cx="2065973" cy="258128"/>
          </a:xfrm>
          <a:prstGeom prst="rect">
            <a:avLst/>
          </a:prstGeom>
          <a:noFill/>
          <a:ln/>
        </p:spPr>
        <p:txBody>
          <a:bodyPr wrap="none" lIns="0" tIns="0" rIns="0" bIns="0" rtlCol="0" anchor="t"/>
          <a:lstStyle/>
          <a:p>
            <a:pPr algn="l" indent="0" marL="0">
              <a:lnSpc>
                <a:spcPts val="2000"/>
              </a:lnSpc>
              <a:buNone/>
            </a:pPr>
            <a:r>
              <a:rPr lang="en-US" sz="1600" dirty="0">
                <a:solidFill>
                  <a:srgbClr val="5C4E3D"/>
                </a:solidFill>
                <a:latin typeface="Libre Baskerville" pitchFamily="34" charset="0"/>
                <a:ea typeface="Libre Baskerville" pitchFamily="34" charset="-122"/>
                <a:cs typeface="Libre Baskerville" pitchFamily="34" charset="-120"/>
              </a:rPr>
              <a:t>Ruang Lingkup</a:t>
            </a:r>
            <a:endParaRPr lang="en-US" sz="1600" dirty="0"/>
          </a:p>
        </p:txBody>
      </p:sp>
      <p:sp>
        <p:nvSpPr>
          <p:cNvPr id="4" name="Text 2"/>
          <p:cNvSpPr/>
          <p:nvPr/>
        </p:nvSpPr>
        <p:spPr>
          <a:xfrm>
            <a:off x="3242191" y="2447449"/>
            <a:ext cx="5206722" cy="125611"/>
          </a:xfrm>
          <a:prstGeom prst="rect">
            <a:avLst/>
          </a:prstGeom>
          <a:noFill/>
          <a:ln/>
        </p:spPr>
        <p:txBody>
          <a:bodyPr wrap="none" lIns="0" tIns="0" rIns="0" bIns="0" rtlCol="0" anchor="t"/>
          <a:lstStyle/>
          <a:p>
            <a:pPr algn="l" indent="0" marL="0">
              <a:lnSpc>
                <a:spcPts val="950"/>
              </a:lnSpc>
              <a:buNone/>
            </a:pPr>
            <a:r>
              <a:rPr lang="en-US" sz="800" dirty="0">
                <a:solidFill>
                  <a:srgbClr val="454240"/>
                </a:solidFill>
                <a:latin typeface="DM Sans" pitchFamily="34" charset="0"/>
                <a:ea typeface="DM Sans" pitchFamily="34" charset="-122"/>
                <a:cs typeface="DM Sans" pitchFamily="34" charset="-120"/>
              </a:rPr>
              <a:t>Ruang lingkup supervisi akademik mencakup beberapa hal penting untuk memastikan kualitas pendidikan:</a:t>
            </a:r>
            <a:endParaRPr lang="en-US" sz="800" dirty="0"/>
          </a:p>
        </p:txBody>
      </p:sp>
      <p:sp>
        <p:nvSpPr>
          <p:cNvPr id="5" name="Text 3"/>
          <p:cNvSpPr/>
          <p:nvPr/>
        </p:nvSpPr>
        <p:spPr>
          <a:xfrm>
            <a:off x="3242191" y="2621399"/>
            <a:ext cx="5206722" cy="628277"/>
          </a:xfrm>
          <a:prstGeom prst="rect">
            <a:avLst/>
          </a:prstGeom>
          <a:noFill/>
          <a:ln/>
        </p:spPr>
        <p:txBody>
          <a:bodyPr wrap="square" lIns="0" tIns="0" rIns="0" bIns="0" rtlCol="0" anchor="t"/>
          <a:lstStyle/>
          <a:p>
            <a:pPr algn="l" marL="342900" indent="-342900">
              <a:lnSpc>
                <a:spcPts val="950"/>
              </a:lnSpc>
              <a:buSzPct val="100000"/>
              <a:buChar char="•"/>
            </a:pPr>
            <a:r>
              <a:rPr lang="en-US" sz="800" dirty="0">
                <a:solidFill>
                  <a:srgbClr val="454240"/>
                </a:solidFill>
                <a:latin typeface="DM Sans" pitchFamily="34" charset="0"/>
                <a:ea typeface="DM Sans" pitchFamily="34" charset="-122"/>
                <a:cs typeface="DM Sans" pitchFamily="34" charset="-120"/>
              </a:rPr>
              <a:t>Pelaksanaan kurikulum yang sedang berlaku.</a:t>
            </a:r>
            <a:endParaRPr lang="en-US" sz="800" dirty="0"/>
          </a:p>
          <a:p>
            <a:pPr algn="l" marL="342900" indent="-342900">
              <a:lnSpc>
                <a:spcPts val="950"/>
              </a:lnSpc>
              <a:buSzPct val="100000"/>
              <a:buChar char="•"/>
            </a:pPr>
            <a:r>
              <a:rPr lang="en-US" sz="800" dirty="0">
                <a:solidFill>
                  <a:srgbClr val="454240"/>
                </a:solidFill>
                <a:latin typeface="DM Sans" pitchFamily="34" charset="0"/>
                <a:ea typeface="DM Sans" pitchFamily="34" charset="-122"/>
                <a:cs typeface="DM Sans" pitchFamily="34" charset="-120"/>
              </a:rPr>
              <a:t>Persiapan, pelaksanaan, dan penilaian pembelajaran oleh guru.</a:t>
            </a:r>
            <a:endParaRPr lang="en-US" sz="800" dirty="0"/>
          </a:p>
          <a:p>
            <a:pPr algn="l" marL="342900" indent="-342900">
              <a:lnSpc>
                <a:spcPts val="950"/>
              </a:lnSpc>
              <a:buSzPct val="100000"/>
              <a:buChar char="•"/>
            </a:pPr>
            <a:r>
              <a:rPr lang="en-US" sz="800" dirty="0">
                <a:solidFill>
                  <a:srgbClr val="454240"/>
                </a:solidFill>
                <a:latin typeface="DM Sans" pitchFamily="34" charset="0"/>
                <a:ea typeface="DM Sans" pitchFamily="34" charset="-122"/>
                <a:cs typeface="DM Sans" pitchFamily="34" charset="-120"/>
              </a:rPr>
              <a:t>Pencapaian standar kompetensi lulusan, standar proses, standar isi, dan peraturan pelaksanaannya.</a:t>
            </a:r>
            <a:endParaRPr lang="en-US" sz="800" dirty="0"/>
          </a:p>
          <a:p>
            <a:pPr algn="l" marL="342900" indent="-342900">
              <a:lnSpc>
                <a:spcPts val="950"/>
              </a:lnSpc>
              <a:buSzPct val="100000"/>
              <a:buChar char="•"/>
            </a:pPr>
            <a:r>
              <a:rPr lang="en-US" sz="800" dirty="0">
                <a:solidFill>
                  <a:srgbClr val="454240"/>
                </a:solidFill>
                <a:latin typeface="DM Sans" pitchFamily="34" charset="0"/>
                <a:ea typeface="DM Sans" pitchFamily="34" charset="-122"/>
                <a:cs typeface="DM Sans" pitchFamily="34" charset="-120"/>
              </a:rPr>
              <a:t>Peningkatan mutu pembelajaran melalui pengembangan model pembelajaran, peran peserta didik, dan tanggung jawab guru terhadap mutu pembelajaran.</a:t>
            </a:r>
            <a:endParaRPr lang="en-US" sz="800" dirty="0"/>
          </a:p>
        </p:txBody>
      </p:sp>
      <p:pic>
        <p:nvPicPr>
          <p:cNvPr id="6" name="Image 0" descr="preencoded.png">    </p:cNvPr>
          <p:cNvPicPr>
            <a:picLocks noChangeAspect="1"/>
          </p:cNvPicPr>
          <p:nvPr/>
        </p:nvPicPr>
        <p:blipFill>
          <a:blip r:embed="rId1"/>
          <a:stretch>
            <a:fillRect/>
          </a:stretch>
        </p:blipFill>
        <p:spPr>
          <a:xfrm>
            <a:off x="3242191" y="3310159"/>
            <a:ext cx="5206722" cy="3123962"/>
          </a:xfrm>
          <a:prstGeom prst="rect">
            <a:avLst/>
          </a:prstGeom>
        </p:spPr>
      </p:pic>
      <p:sp>
        <p:nvSpPr>
          <p:cNvPr id="7" name="Text 4"/>
          <p:cNvSpPr/>
          <p:nvPr/>
        </p:nvSpPr>
        <p:spPr>
          <a:xfrm>
            <a:off x="8708469" y="1270040"/>
            <a:ext cx="2065973" cy="258128"/>
          </a:xfrm>
          <a:prstGeom prst="rect">
            <a:avLst/>
          </a:prstGeom>
          <a:noFill/>
          <a:ln/>
        </p:spPr>
        <p:txBody>
          <a:bodyPr wrap="none" lIns="0" tIns="0" rIns="0" bIns="0" rtlCol="0" anchor="t"/>
          <a:lstStyle/>
          <a:p>
            <a:pPr algn="l" indent="0" marL="0">
              <a:lnSpc>
                <a:spcPts val="2000"/>
              </a:lnSpc>
              <a:buNone/>
            </a:pPr>
            <a:r>
              <a:rPr lang="en-US" sz="1600" dirty="0">
                <a:solidFill>
                  <a:srgbClr val="5C4E3D"/>
                </a:solidFill>
                <a:latin typeface="Libre Baskerville" pitchFamily="34" charset="0"/>
                <a:ea typeface="Libre Baskerville" pitchFamily="34" charset="-122"/>
                <a:cs typeface="Libre Baskerville" pitchFamily="34" charset="-120"/>
              </a:rPr>
              <a:t>Tujuan &amp; Fungsi</a:t>
            </a:r>
            <a:endParaRPr lang="en-US" sz="1600" dirty="0"/>
          </a:p>
        </p:txBody>
      </p:sp>
      <p:sp>
        <p:nvSpPr>
          <p:cNvPr id="8" name="Text 5"/>
          <p:cNvSpPr/>
          <p:nvPr/>
        </p:nvSpPr>
        <p:spPr>
          <a:xfrm>
            <a:off x="8708469" y="1581864"/>
            <a:ext cx="2687241" cy="502444"/>
          </a:xfrm>
          <a:prstGeom prst="rect">
            <a:avLst/>
          </a:prstGeom>
          <a:noFill/>
          <a:ln/>
        </p:spPr>
        <p:txBody>
          <a:bodyPr wrap="square" lIns="0" tIns="0" rIns="0" bIns="0" rtlCol="0" anchor="t"/>
          <a:lstStyle/>
          <a:p>
            <a:pPr algn="l" indent="0" marL="0">
              <a:lnSpc>
                <a:spcPts val="950"/>
              </a:lnSpc>
              <a:buNone/>
            </a:pPr>
            <a:r>
              <a:rPr lang="en-US" sz="800" dirty="0">
                <a:solidFill>
                  <a:srgbClr val="454240"/>
                </a:solidFill>
                <a:latin typeface="DM Sans" pitchFamily="34" charset="0"/>
                <a:ea typeface="DM Sans" pitchFamily="34" charset="-122"/>
                <a:cs typeface="DM Sans" pitchFamily="34" charset="-120"/>
              </a:rPr>
              <a:t>Tujuan utama supervisi akademik adalah membantu guru dalam mengembangkan kompetensinya, mengembangkan kurikulum, mengembangkan kelompok kerja guru, dan membimbing penelitian tindakan kelas.</a:t>
            </a:r>
            <a:endParaRPr lang="en-US" sz="800" dirty="0"/>
          </a:p>
        </p:txBody>
      </p:sp>
      <p:sp>
        <p:nvSpPr>
          <p:cNvPr id="9" name="Text 6"/>
          <p:cNvSpPr/>
          <p:nvPr/>
        </p:nvSpPr>
        <p:spPr>
          <a:xfrm>
            <a:off x="8863370" y="2144792"/>
            <a:ext cx="2532340" cy="502444"/>
          </a:xfrm>
          <a:prstGeom prst="rect">
            <a:avLst/>
          </a:prstGeom>
          <a:noFill/>
          <a:ln/>
        </p:spPr>
        <p:txBody>
          <a:bodyPr wrap="square" lIns="0" tIns="0" rIns="0" bIns="0" rtlCol="0" anchor="t"/>
          <a:lstStyle/>
          <a:p>
            <a:pPr algn="l" indent="0" marL="0">
              <a:lnSpc>
                <a:spcPts val="950"/>
              </a:lnSpc>
              <a:buNone/>
            </a:pPr>
            <a:r>
              <a:rPr lang="en-US" sz="800" dirty="0">
                <a:solidFill>
                  <a:srgbClr val="454240"/>
                </a:solidFill>
                <a:latin typeface="DM Sans" pitchFamily="34" charset="0"/>
                <a:ea typeface="DM Sans" pitchFamily="34" charset="-122"/>
                <a:cs typeface="DM Sans" pitchFamily="34" charset="-120"/>
              </a:rPr>
              <a:t>"Tujuan pengawasan akademik adalah membantu pengajar membuatkan kemampuannya mencapai tujuan pembelajaran yang dicanangkan bagi siswa-muridnya."</a:t>
            </a:r>
            <a:endParaRPr lang="en-US" sz="800" dirty="0"/>
          </a:p>
        </p:txBody>
      </p:sp>
      <p:sp>
        <p:nvSpPr>
          <p:cNvPr id="10" name="Shape 7"/>
          <p:cNvSpPr/>
          <p:nvPr/>
        </p:nvSpPr>
        <p:spPr>
          <a:xfrm>
            <a:off x="8708469" y="2144792"/>
            <a:ext cx="15240" cy="502444"/>
          </a:xfrm>
          <a:prstGeom prst="rect">
            <a:avLst/>
          </a:prstGeom>
          <a:solidFill>
            <a:srgbClr val="B88E23"/>
          </a:solidFill>
          <a:ln/>
        </p:spPr>
      </p:sp>
      <p:sp>
        <p:nvSpPr>
          <p:cNvPr id="11" name="Text 8"/>
          <p:cNvSpPr/>
          <p:nvPr/>
        </p:nvSpPr>
        <p:spPr>
          <a:xfrm>
            <a:off x="8708469" y="2707719"/>
            <a:ext cx="2687241" cy="1004888"/>
          </a:xfrm>
          <a:prstGeom prst="rect">
            <a:avLst/>
          </a:prstGeom>
          <a:noFill/>
          <a:ln/>
        </p:spPr>
        <p:txBody>
          <a:bodyPr wrap="square" lIns="0" tIns="0" rIns="0" bIns="0" rtlCol="0" anchor="t"/>
          <a:lstStyle/>
          <a:p>
            <a:pPr algn="l" indent="0" marL="0">
              <a:lnSpc>
                <a:spcPts val="950"/>
              </a:lnSpc>
              <a:buNone/>
            </a:pPr>
            <a:r>
              <a:rPr lang="en-US" sz="800" dirty="0">
                <a:solidFill>
                  <a:srgbClr val="454240"/>
                </a:solidFill>
                <a:latin typeface="DM Sans" pitchFamily="34" charset="0"/>
                <a:ea typeface="DM Sans" pitchFamily="34" charset="-122"/>
                <a:cs typeface="DM Sans" pitchFamily="34" charset="-120"/>
              </a:rPr>
              <a:t>Supervisi akademik yang baik berfungsi untuk mencapai multitujuan ini. Tidak ada keberhasilan bagi supervisi akademik bila hanya memerhatikan satu tujuan eksklusif dengan mengesampingkan tujuan lainnya. Jika tujuan-tujuan ini diaplikasikan dengan baik, supervisi akademik akan berfungsi mengubah perilaku mengajar pengajar, yang pada gilirannya akan menyebabkan perilaku belajar siswa yang lebih baik.</a:t>
            </a:r>
            <a:endParaRPr lang="en-US" sz="800" dirty="0"/>
          </a:p>
        </p:txBody>
      </p:sp>
      <p:pic>
        <p:nvPicPr>
          <p:cNvPr id="12" name="Image 1" descr="preencoded.png">    </p:cNvPr>
          <p:cNvPicPr>
            <a:picLocks noChangeAspect="1"/>
          </p:cNvPicPr>
          <p:nvPr/>
        </p:nvPicPr>
        <p:blipFill>
          <a:blip r:embed="rId2"/>
          <a:stretch>
            <a:fillRect/>
          </a:stretch>
        </p:blipFill>
        <p:spPr>
          <a:xfrm>
            <a:off x="8708469" y="3716877"/>
            <a:ext cx="2687241" cy="35829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29615" y="1035487"/>
            <a:ext cx="6942296" cy="570071"/>
          </a:xfrm>
          <a:prstGeom prst="rect">
            <a:avLst/>
          </a:prstGeom>
          <a:noFill/>
          <a:ln/>
        </p:spPr>
        <p:txBody>
          <a:bodyPr wrap="none" lIns="0" tIns="0" rIns="0" bIns="0" rtlCol="0" anchor="t"/>
          <a:lstStyle/>
          <a:p>
            <a:pPr algn="l" indent="0" marL="0">
              <a:lnSpc>
                <a:spcPts val="4450"/>
              </a:lnSpc>
              <a:buNone/>
            </a:pPr>
            <a:r>
              <a:rPr lang="en-US" sz="3550" dirty="0">
                <a:solidFill>
                  <a:srgbClr val="5C4E3D"/>
                </a:solidFill>
                <a:latin typeface="Libre Baskerville" pitchFamily="34" charset="0"/>
                <a:ea typeface="Libre Baskerville" pitchFamily="34" charset="-122"/>
                <a:cs typeface="Libre Baskerville" pitchFamily="34" charset="-120"/>
              </a:rPr>
              <a:t>Supervisi Bidang Operasional</a:t>
            </a:r>
            <a:endParaRPr lang="en-US" sz="3550" dirty="0"/>
          </a:p>
        </p:txBody>
      </p:sp>
      <p:sp>
        <p:nvSpPr>
          <p:cNvPr id="3" name="Text 1"/>
          <p:cNvSpPr/>
          <p:nvPr/>
        </p:nvSpPr>
        <p:spPr>
          <a:xfrm>
            <a:off x="729615" y="1940838"/>
            <a:ext cx="13171170" cy="560070"/>
          </a:xfrm>
          <a:prstGeom prst="rect">
            <a:avLst/>
          </a:prstGeom>
          <a:noFill/>
          <a:ln/>
        </p:spPr>
        <p:txBody>
          <a:bodyPr wrap="squar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Supervisi bidang operasional adalah kegiatan supervisi yang diarahkan pada pembinaan, pemantauan, dan penilaian terhadap jalannya proses pendidikan di suatu sekolah. Ini mencakup berbagai aspek teknis dan manajerial untuk memastikan efisiensi dan efektivitas operasional sekolah.</a:t>
            </a:r>
            <a:endParaRPr lang="en-US" sz="1400" dirty="0"/>
          </a:p>
        </p:txBody>
      </p:sp>
      <p:sp>
        <p:nvSpPr>
          <p:cNvPr id="4" name="Shape 2"/>
          <p:cNvSpPr/>
          <p:nvPr/>
        </p:nvSpPr>
        <p:spPr>
          <a:xfrm>
            <a:off x="729615" y="2689503"/>
            <a:ext cx="6501765" cy="2168485"/>
          </a:xfrm>
          <a:prstGeom prst="roundRect">
            <a:avLst>
              <a:gd name="adj" fmla="val 3533"/>
            </a:avLst>
          </a:prstGeom>
          <a:solidFill>
            <a:srgbClr val="FFFDFA"/>
          </a:solidFill>
          <a:ln w="22860">
            <a:solidFill>
              <a:srgbClr val="DDD3BA"/>
            </a:solidFill>
            <a:prstDash val="solid"/>
          </a:ln>
        </p:spPr>
      </p:sp>
      <p:sp>
        <p:nvSpPr>
          <p:cNvPr id="5" name="Shape 3"/>
          <p:cNvSpPr/>
          <p:nvPr/>
        </p:nvSpPr>
        <p:spPr>
          <a:xfrm>
            <a:off x="752475" y="2712363"/>
            <a:ext cx="6456045" cy="547211"/>
          </a:xfrm>
          <a:prstGeom prst="roundRect">
            <a:avLst>
              <a:gd name="adj" fmla="val 8989"/>
            </a:avLst>
          </a:prstGeom>
          <a:solidFill>
            <a:srgbClr val="F7EDD4"/>
          </a:solidFill>
          <a:ln/>
        </p:spPr>
      </p:sp>
      <p:sp>
        <p:nvSpPr>
          <p:cNvPr id="6" name="Text 4"/>
          <p:cNvSpPr/>
          <p:nvPr/>
        </p:nvSpPr>
        <p:spPr>
          <a:xfrm>
            <a:off x="3843695" y="2811185"/>
            <a:ext cx="273606" cy="341948"/>
          </a:xfrm>
          <a:prstGeom prst="rect">
            <a:avLst/>
          </a:prstGeom>
          <a:noFill/>
          <a:ln/>
        </p:spPr>
        <p:txBody>
          <a:bodyPr wrap="none" lIns="0" tIns="0" rIns="0" bIns="0" rtlCol="0" anchor="t"/>
          <a:lstStyle/>
          <a:p>
            <a:pPr algn="l" indent="0" marL="0">
              <a:lnSpc>
                <a:spcPts val="2150"/>
              </a:lnSpc>
              <a:buNone/>
            </a:pPr>
            <a:r>
              <a:rPr lang="en-US" sz="2150" dirty="0">
                <a:solidFill>
                  <a:srgbClr val="454240"/>
                </a:solidFill>
                <a:latin typeface="Libre Baskerville" pitchFamily="34" charset="0"/>
                <a:ea typeface="Libre Baskerville" pitchFamily="34" charset="-122"/>
                <a:cs typeface="Libre Baskerville" pitchFamily="34" charset="-120"/>
              </a:rPr>
              <a:t>1</a:t>
            </a:r>
            <a:endParaRPr lang="en-US" sz="2150" dirty="0"/>
          </a:p>
        </p:txBody>
      </p:sp>
      <p:sp>
        <p:nvSpPr>
          <p:cNvPr id="7" name="Text 5"/>
          <p:cNvSpPr/>
          <p:nvPr/>
        </p:nvSpPr>
        <p:spPr>
          <a:xfrm>
            <a:off x="934879" y="3427214"/>
            <a:ext cx="2280285" cy="284917"/>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Teknis Edukatif</a:t>
            </a:r>
            <a:endParaRPr lang="en-US" sz="1750" dirty="0"/>
          </a:p>
        </p:txBody>
      </p:sp>
      <p:sp>
        <p:nvSpPr>
          <p:cNvPr id="8" name="Text 6"/>
          <p:cNvSpPr/>
          <p:nvPr/>
        </p:nvSpPr>
        <p:spPr>
          <a:xfrm>
            <a:off x="934879" y="3812619"/>
            <a:ext cx="6091238" cy="840105"/>
          </a:xfrm>
          <a:prstGeom prst="rect">
            <a:avLst/>
          </a:prstGeom>
          <a:noFill/>
          <a:ln/>
        </p:spPr>
        <p:txBody>
          <a:bodyPr wrap="squar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Meliputi supervisi pelaksanaan kurikulum, pembagian tugas, rencana tahunan sekolah, jadwal dan rencana tahunan guru, serta penerapan satuan pelajaran.</a:t>
            </a:r>
            <a:endParaRPr lang="en-US" sz="1400" dirty="0"/>
          </a:p>
        </p:txBody>
      </p:sp>
      <p:sp>
        <p:nvSpPr>
          <p:cNvPr id="9" name="Shape 7"/>
          <p:cNvSpPr/>
          <p:nvPr/>
        </p:nvSpPr>
        <p:spPr>
          <a:xfrm>
            <a:off x="7399020" y="2689503"/>
            <a:ext cx="6501765" cy="2168485"/>
          </a:xfrm>
          <a:prstGeom prst="roundRect">
            <a:avLst>
              <a:gd name="adj" fmla="val 3533"/>
            </a:avLst>
          </a:prstGeom>
          <a:solidFill>
            <a:srgbClr val="FFFDFA"/>
          </a:solidFill>
          <a:ln w="22860">
            <a:solidFill>
              <a:srgbClr val="DDD3BA"/>
            </a:solidFill>
            <a:prstDash val="solid"/>
          </a:ln>
        </p:spPr>
      </p:sp>
      <p:sp>
        <p:nvSpPr>
          <p:cNvPr id="10" name="Shape 8"/>
          <p:cNvSpPr/>
          <p:nvPr/>
        </p:nvSpPr>
        <p:spPr>
          <a:xfrm>
            <a:off x="7421880" y="2712363"/>
            <a:ext cx="6456045" cy="547211"/>
          </a:xfrm>
          <a:prstGeom prst="roundRect">
            <a:avLst>
              <a:gd name="adj" fmla="val 8989"/>
            </a:avLst>
          </a:prstGeom>
          <a:solidFill>
            <a:srgbClr val="F7EDD4"/>
          </a:solidFill>
          <a:ln/>
        </p:spPr>
      </p:sp>
      <p:sp>
        <p:nvSpPr>
          <p:cNvPr id="11" name="Text 9"/>
          <p:cNvSpPr/>
          <p:nvPr/>
        </p:nvSpPr>
        <p:spPr>
          <a:xfrm>
            <a:off x="10513100" y="2811185"/>
            <a:ext cx="273606" cy="341948"/>
          </a:xfrm>
          <a:prstGeom prst="rect">
            <a:avLst/>
          </a:prstGeom>
          <a:noFill/>
          <a:ln/>
        </p:spPr>
        <p:txBody>
          <a:bodyPr wrap="none" lIns="0" tIns="0" rIns="0" bIns="0" rtlCol="0" anchor="t"/>
          <a:lstStyle/>
          <a:p>
            <a:pPr algn="l" indent="0" marL="0">
              <a:lnSpc>
                <a:spcPts val="2150"/>
              </a:lnSpc>
              <a:buNone/>
            </a:pPr>
            <a:r>
              <a:rPr lang="en-US" sz="2150" dirty="0">
                <a:solidFill>
                  <a:srgbClr val="454240"/>
                </a:solidFill>
                <a:latin typeface="Libre Baskerville" pitchFamily="34" charset="0"/>
                <a:ea typeface="Libre Baskerville" pitchFamily="34" charset="-122"/>
                <a:cs typeface="Libre Baskerville" pitchFamily="34" charset="-120"/>
              </a:rPr>
              <a:t>2</a:t>
            </a:r>
            <a:endParaRPr lang="en-US" sz="2150" dirty="0"/>
          </a:p>
        </p:txBody>
      </p:sp>
      <p:sp>
        <p:nvSpPr>
          <p:cNvPr id="12" name="Text 10"/>
          <p:cNvSpPr/>
          <p:nvPr/>
        </p:nvSpPr>
        <p:spPr>
          <a:xfrm>
            <a:off x="7604284" y="3427214"/>
            <a:ext cx="2280285" cy="284917"/>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Pelaksanaan KBM</a:t>
            </a:r>
            <a:endParaRPr lang="en-US" sz="1750" dirty="0"/>
          </a:p>
        </p:txBody>
      </p:sp>
      <p:sp>
        <p:nvSpPr>
          <p:cNvPr id="13" name="Text 11"/>
          <p:cNvSpPr/>
          <p:nvPr/>
        </p:nvSpPr>
        <p:spPr>
          <a:xfrm>
            <a:off x="7604284" y="3812619"/>
            <a:ext cx="6091238" cy="840105"/>
          </a:xfrm>
          <a:prstGeom prst="rect">
            <a:avLst/>
          </a:prstGeom>
          <a:noFill/>
          <a:ln/>
        </p:spPr>
        <p:txBody>
          <a:bodyPr wrap="squar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Termasuk cara mengkoordinasi kegiatan belajar mengajar, perencanaan evaluasi belajar (harian, semester, UAN), program bimbingan siswa, proses belajar mengajar, penilaian, dan tindak lanjut evaluasi.</a:t>
            </a:r>
            <a:endParaRPr lang="en-US" sz="1400" dirty="0"/>
          </a:p>
        </p:txBody>
      </p:sp>
      <p:sp>
        <p:nvSpPr>
          <p:cNvPr id="14" name="Shape 12"/>
          <p:cNvSpPr/>
          <p:nvPr/>
        </p:nvSpPr>
        <p:spPr>
          <a:xfrm>
            <a:off x="729615" y="5025628"/>
            <a:ext cx="6501765" cy="2168485"/>
          </a:xfrm>
          <a:prstGeom prst="roundRect">
            <a:avLst>
              <a:gd name="adj" fmla="val 3533"/>
            </a:avLst>
          </a:prstGeom>
          <a:solidFill>
            <a:srgbClr val="FFFDFA"/>
          </a:solidFill>
          <a:ln w="22860">
            <a:solidFill>
              <a:srgbClr val="DDD3BA"/>
            </a:solidFill>
            <a:prstDash val="solid"/>
          </a:ln>
        </p:spPr>
      </p:sp>
      <p:sp>
        <p:nvSpPr>
          <p:cNvPr id="15" name="Shape 13"/>
          <p:cNvSpPr/>
          <p:nvPr/>
        </p:nvSpPr>
        <p:spPr>
          <a:xfrm>
            <a:off x="752475" y="5048488"/>
            <a:ext cx="6456045" cy="547211"/>
          </a:xfrm>
          <a:prstGeom prst="roundRect">
            <a:avLst>
              <a:gd name="adj" fmla="val 8989"/>
            </a:avLst>
          </a:prstGeom>
          <a:solidFill>
            <a:srgbClr val="F7EDD4"/>
          </a:solidFill>
          <a:ln/>
        </p:spPr>
      </p:sp>
      <p:sp>
        <p:nvSpPr>
          <p:cNvPr id="16" name="Text 14"/>
          <p:cNvSpPr/>
          <p:nvPr/>
        </p:nvSpPr>
        <p:spPr>
          <a:xfrm>
            <a:off x="3843695" y="5147310"/>
            <a:ext cx="273606" cy="341948"/>
          </a:xfrm>
          <a:prstGeom prst="rect">
            <a:avLst/>
          </a:prstGeom>
          <a:noFill/>
          <a:ln/>
        </p:spPr>
        <p:txBody>
          <a:bodyPr wrap="none" lIns="0" tIns="0" rIns="0" bIns="0" rtlCol="0" anchor="t"/>
          <a:lstStyle/>
          <a:p>
            <a:pPr algn="l" indent="0" marL="0">
              <a:lnSpc>
                <a:spcPts val="2150"/>
              </a:lnSpc>
              <a:buNone/>
            </a:pPr>
            <a:r>
              <a:rPr lang="en-US" sz="2150" dirty="0">
                <a:solidFill>
                  <a:srgbClr val="454240"/>
                </a:solidFill>
                <a:latin typeface="Libre Baskerville" pitchFamily="34" charset="0"/>
                <a:ea typeface="Libre Baskerville" pitchFamily="34" charset="-122"/>
                <a:cs typeface="Libre Baskerville" pitchFamily="34" charset="-120"/>
              </a:rPr>
              <a:t>3</a:t>
            </a:r>
            <a:endParaRPr lang="en-US" sz="2150" dirty="0"/>
          </a:p>
        </p:txBody>
      </p:sp>
      <p:sp>
        <p:nvSpPr>
          <p:cNvPr id="17" name="Text 15"/>
          <p:cNvSpPr/>
          <p:nvPr/>
        </p:nvSpPr>
        <p:spPr>
          <a:xfrm>
            <a:off x="934879" y="5763339"/>
            <a:ext cx="2280285" cy="284917"/>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Kesiswaan</a:t>
            </a:r>
            <a:endParaRPr lang="en-US" sz="1750" dirty="0"/>
          </a:p>
        </p:txBody>
      </p:sp>
      <p:sp>
        <p:nvSpPr>
          <p:cNvPr id="18" name="Text 16"/>
          <p:cNvSpPr/>
          <p:nvPr/>
        </p:nvSpPr>
        <p:spPr>
          <a:xfrm>
            <a:off x="934879" y="6148745"/>
            <a:ext cx="6091238" cy="840105"/>
          </a:xfrm>
          <a:prstGeom prst="rect">
            <a:avLst/>
          </a:prstGeom>
          <a:noFill/>
          <a:ln/>
        </p:spPr>
        <p:txBody>
          <a:bodyPr wrap="squar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Meliputi perencanaan penerimaan siswa (pengumuman, registrasi, seleksi, penempatan) dan pembinaan siswa melalui kegiatan OSIS, LKS, intra dan ekstrakurikuler, serta pelaksanaan wiyata mandala.</a:t>
            </a:r>
            <a:endParaRPr lang="en-US" sz="1400" dirty="0"/>
          </a:p>
        </p:txBody>
      </p:sp>
      <p:sp>
        <p:nvSpPr>
          <p:cNvPr id="19" name="Shape 17"/>
          <p:cNvSpPr/>
          <p:nvPr/>
        </p:nvSpPr>
        <p:spPr>
          <a:xfrm>
            <a:off x="7399020" y="5025628"/>
            <a:ext cx="6501765" cy="2168485"/>
          </a:xfrm>
          <a:prstGeom prst="roundRect">
            <a:avLst>
              <a:gd name="adj" fmla="val 3533"/>
            </a:avLst>
          </a:prstGeom>
          <a:solidFill>
            <a:srgbClr val="FFFDFA"/>
          </a:solidFill>
          <a:ln w="22860">
            <a:solidFill>
              <a:srgbClr val="DDD3BA"/>
            </a:solidFill>
            <a:prstDash val="solid"/>
          </a:ln>
        </p:spPr>
      </p:sp>
      <p:sp>
        <p:nvSpPr>
          <p:cNvPr id="20" name="Shape 18"/>
          <p:cNvSpPr/>
          <p:nvPr/>
        </p:nvSpPr>
        <p:spPr>
          <a:xfrm>
            <a:off x="7421880" y="5048488"/>
            <a:ext cx="6456045" cy="547211"/>
          </a:xfrm>
          <a:prstGeom prst="roundRect">
            <a:avLst>
              <a:gd name="adj" fmla="val 8989"/>
            </a:avLst>
          </a:prstGeom>
          <a:solidFill>
            <a:srgbClr val="F7EDD4"/>
          </a:solidFill>
          <a:ln/>
        </p:spPr>
      </p:sp>
      <p:sp>
        <p:nvSpPr>
          <p:cNvPr id="21" name="Text 19"/>
          <p:cNvSpPr/>
          <p:nvPr/>
        </p:nvSpPr>
        <p:spPr>
          <a:xfrm>
            <a:off x="10513100" y="5147310"/>
            <a:ext cx="273606" cy="341948"/>
          </a:xfrm>
          <a:prstGeom prst="rect">
            <a:avLst/>
          </a:prstGeom>
          <a:noFill/>
          <a:ln/>
        </p:spPr>
        <p:txBody>
          <a:bodyPr wrap="none" lIns="0" tIns="0" rIns="0" bIns="0" rtlCol="0" anchor="t"/>
          <a:lstStyle/>
          <a:p>
            <a:pPr algn="l" indent="0" marL="0">
              <a:lnSpc>
                <a:spcPts val="2150"/>
              </a:lnSpc>
              <a:buNone/>
            </a:pPr>
            <a:r>
              <a:rPr lang="en-US" sz="2150" dirty="0">
                <a:solidFill>
                  <a:srgbClr val="454240"/>
                </a:solidFill>
                <a:latin typeface="Libre Baskerville" pitchFamily="34" charset="0"/>
                <a:ea typeface="Libre Baskerville" pitchFamily="34" charset="-122"/>
                <a:cs typeface="Libre Baskerville" pitchFamily="34" charset="-120"/>
              </a:rPr>
              <a:t>4</a:t>
            </a:r>
            <a:endParaRPr lang="en-US" sz="2150" dirty="0"/>
          </a:p>
        </p:txBody>
      </p:sp>
      <p:sp>
        <p:nvSpPr>
          <p:cNvPr id="22" name="Text 20"/>
          <p:cNvSpPr/>
          <p:nvPr/>
        </p:nvSpPr>
        <p:spPr>
          <a:xfrm>
            <a:off x="7604284" y="5763339"/>
            <a:ext cx="2627828" cy="284917"/>
          </a:xfrm>
          <a:prstGeom prst="rect">
            <a:avLst/>
          </a:prstGeom>
          <a:noFill/>
          <a:ln/>
        </p:spPr>
        <p:txBody>
          <a:bodyPr wrap="none" lIns="0" tIns="0" rIns="0" bIns="0" rtlCol="0" anchor="t"/>
          <a:lstStyle/>
          <a:p>
            <a:pPr algn="l" indent="0" marL="0">
              <a:lnSpc>
                <a:spcPts val="2200"/>
              </a:lnSpc>
              <a:buNone/>
            </a:pPr>
            <a:r>
              <a:rPr lang="en-US" sz="1750" dirty="0">
                <a:solidFill>
                  <a:srgbClr val="454240"/>
                </a:solidFill>
                <a:latin typeface="Libre Baskerville" pitchFamily="34" charset="0"/>
                <a:ea typeface="Libre Baskerville" pitchFamily="34" charset="-122"/>
                <a:cs typeface="Libre Baskerville" pitchFamily="34" charset="-120"/>
              </a:rPr>
              <a:t>Monitoring &amp; Evaluasi</a:t>
            </a:r>
            <a:endParaRPr lang="en-US" sz="1750" dirty="0"/>
          </a:p>
        </p:txBody>
      </p:sp>
      <p:sp>
        <p:nvSpPr>
          <p:cNvPr id="23" name="Text 21"/>
          <p:cNvSpPr/>
          <p:nvPr/>
        </p:nvSpPr>
        <p:spPr>
          <a:xfrm>
            <a:off x="7604284" y="6148745"/>
            <a:ext cx="6091238" cy="840105"/>
          </a:xfrm>
          <a:prstGeom prst="rect">
            <a:avLst/>
          </a:prstGeom>
          <a:noFill/>
          <a:ln/>
        </p:spPr>
        <p:txBody>
          <a:bodyPr wrap="square" lIns="0" tIns="0" rIns="0" bIns="0" rtlCol="0" anchor="t"/>
          <a:lstStyle/>
          <a:p>
            <a:pPr algn="l" indent="0" marL="0">
              <a:lnSpc>
                <a:spcPts val="2200"/>
              </a:lnSpc>
              <a:buNone/>
            </a:pPr>
            <a:r>
              <a:rPr lang="en-US" sz="1400" dirty="0">
                <a:solidFill>
                  <a:srgbClr val="454240"/>
                </a:solidFill>
                <a:latin typeface="DM Sans" pitchFamily="34" charset="0"/>
                <a:ea typeface="DM Sans" pitchFamily="34" charset="-122"/>
                <a:cs typeface="DM Sans" pitchFamily="34" charset="-120"/>
              </a:rPr>
              <a:t>Aktivitas supervisi terhadap semua kegiatan sekolah, dari perencanaan hingga penilaian, untuk mengukur tingkat keberhasilan atau kegagalan penyelenggaraan pendidikan.</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37235" y="751284"/>
            <a:ext cx="10715744" cy="575905"/>
          </a:xfrm>
          <a:prstGeom prst="rect">
            <a:avLst/>
          </a:prstGeom>
          <a:noFill/>
          <a:ln/>
        </p:spPr>
        <p:txBody>
          <a:bodyPr wrap="none" lIns="0" tIns="0" rIns="0" bIns="0" rtlCol="0" anchor="t"/>
          <a:lstStyle/>
          <a:p>
            <a:pPr algn="l" indent="0" marL="0">
              <a:lnSpc>
                <a:spcPts val="4500"/>
              </a:lnSpc>
              <a:buNone/>
            </a:pPr>
            <a:r>
              <a:rPr lang="en-US" sz="3600" dirty="0">
                <a:solidFill>
                  <a:srgbClr val="5C4E3D"/>
                </a:solidFill>
                <a:latin typeface="Libre Baskerville" pitchFamily="34" charset="0"/>
                <a:ea typeface="Libre Baskerville" pitchFamily="34" charset="-122"/>
                <a:cs typeface="Libre Baskerville" pitchFamily="34" charset="-120"/>
              </a:rPr>
              <a:t>Supervisi Bidang Pengembangan Manajemen</a:t>
            </a:r>
            <a:endParaRPr lang="en-US" sz="3600" dirty="0"/>
          </a:p>
        </p:txBody>
      </p:sp>
      <p:sp>
        <p:nvSpPr>
          <p:cNvPr id="3" name="Text 1"/>
          <p:cNvSpPr/>
          <p:nvPr/>
        </p:nvSpPr>
        <p:spPr>
          <a:xfrm>
            <a:off x="737235" y="1669494"/>
            <a:ext cx="13155930" cy="852964"/>
          </a:xfrm>
          <a:prstGeom prst="rect">
            <a:avLst/>
          </a:prstGeom>
          <a:noFill/>
          <a:ln/>
        </p:spPr>
        <p:txBody>
          <a:bodyPr wrap="squar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Inti aktivitas manajemen pendidikan persekolahan adalah pembuatan keputusan untuk peningkatan mutu kinerja sekolah. Manajemen Berbasis Sekolah (MBS) menekankan pembuatan keputusan secara partisipatif, melibatkan seluruh warga sekolah dan masyarakat. MBS memberikan otonomi dan fleksibilitas lebih besar kepada sekolah untuk meningkatkan mutu sesuai kebijakan pendidikan nasional.</a:t>
            </a:r>
            <a:endParaRPr lang="en-US" sz="1450" dirty="0"/>
          </a:p>
        </p:txBody>
      </p:sp>
      <p:sp>
        <p:nvSpPr>
          <p:cNvPr id="4" name="Text 2"/>
          <p:cNvSpPr/>
          <p:nvPr/>
        </p:nvSpPr>
        <p:spPr>
          <a:xfrm>
            <a:off x="737235" y="2714982"/>
            <a:ext cx="13155930" cy="568643"/>
          </a:xfrm>
          <a:prstGeom prst="rect">
            <a:avLst/>
          </a:prstGeom>
          <a:noFill/>
          <a:ln/>
        </p:spPr>
        <p:txBody>
          <a:bodyPr wrap="squar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Peran supervisor sangat dibutuhkan untuk mengarahkan dan memantau aplikasi MBS agar sesuai dengan anggaran dan perundangan yang berlaku. Sekolah yang efektif dalam menjalankan MBS umumnya memiliki sejumlah karakteristik proses, antara lain:</a:t>
            </a:r>
            <a:endParaRPr lang="en-US" sz="1450" dirty="0"/>
          </a:p>
        </p:txBody>
      </p:sp>
      <p:sp>
        <p:nvSpPr>
          <p:cNvPr id="5" name="Shape 3"/>
          <p:cNvSpPr/>
          <p:nvPr/>
        </p:nvSpPr>
        <p:spPr>
          <a:xfrm>
            <a:off x="737235" y="3476149"/>
            <a:ext cx="13155930" cy="4002167"/>
          </a:xfrm>
          <a:prstGeom prst="roundRect">
            <a:avLst>
              <a:gd name="adj" fmla="val 1934"/>
            </a:avLst>
          </a:prstGeom>
          <a:solidFill>
            <a:srgbClr val="F7EDD4"/>
          </a:solidFill>
          <a:ln w="7620">
            <a:solidFill>
              <a:srgbClr val="DDD3BA"/>
            </a:solidFill>
            <a:prstDash val="solid"/>
          </a:ln>
        </p:spPr>
      </p:sp>
      <p:sp>
        <p:nvSpPr>
          <p:cNvPr id="6" name="Shape 4"/>
          <p:cNvSpPr/>
          <p:nvPr/>
        </p:nvSpPr>
        <p:spPr>
          <a:xfrm>
            <a:off x="744855" y="3483769"/>
            <a:ext cx="4380190" cy="1327785"/>
          </a:xfrm>
          <a:prstGeom prst="roundRect">
            <a:avLst>
              <a:gd name="adj" fmla="val 5830"/>
            </a:avLst>
          </a:prstGeom>
          <a:solidFill>
            <a:srgbClr val="F7EDD4"/>
          </a:solidFill>
          <a:ln/>
        </p:spPr>
      </p:sp>
      <p:sp>
        <p:nvSpPr>
          <p:cNvPr id="7" name="Text 5"/>
          <p:cNvSpPr/>
          <p:nvPr/>
        </p:nvSpPr>
        <p:spPr>
          <a:xfrm>
            <a:off x="929164" y="3668078"/>
            <a:ext cx="2303859" cy="287893"/>
          </a:xfrm>
          <a:prstGeom prst="rect">
            <a:avLst/>
          </a:prstGeom>
          <a:noFill/>
          <a:ln/>
        </p:spPr>
        <p:txBody>
          <a:bodyPr wrap="non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PBM Efektif</a:t>
            </a:r>
            <a:endParaRPr lang="en-US" sz="1800" dirty="0"/>
          </a:p>
        </p:txBody>
      </p:sp>
      <p:sp>
        <p:nvSpPr>
          <p:cNvPr id="8" name="Text 6"/>
          <p:cNvSpPr/>
          <p:nvPr/>
        </p:nvSpPr>
        <p:spPr>
          <a:xfrm>
            <a:off x="929164" y="4058602"/>
            <a:ext cx="4011573" cy="568643"/>
          </a:xfrm>
          <a:prstGeom prst="rect">
            <a:avLst/>
          </a:prstGeom>
          <a:noFill/>
          <a:ln/>
        </p:spPr>
        <p:txBody>
          <a:bodyPr wrap="squar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Proses belajar mengajar yang efektivitasnya tinggi.</a:t>
            </a:r>
            <a:endParaRPr lang="en-US" sz="1450" dirty="0"/>
          </a:p>
        </p:txBody>
      </p:sp>
      <p:sp>
        <p:nvSpPr>
          <p:cNvPr id="9" name="Shape 7"/>
          <p:cNvSpPr/>
          <p:nvPr/>
        </p:nvSpPr>
        <p:spPr>
          <a:xfrm>
            <a:off x="5125045" y="3483769"/>
            <a:ext cx="4380190" cy="1327785"/>
          </a:xfrm>
          <a:prstGeom prst="rect">
            <a:avLst/>
          </a:prstGeom>
          <a:solidFill>
            <a:srgbClr val="F7EDD4"/>
          </a:solidFill>
          <a:ln/>
        </p:spPr>
      </p:sp>
      <p:sp>
        <p:nvSpPr>
          <p:cNvPr id="10" name="Shape 8"/>
          <p:cNvSpPr/>
          <p:nvPr/>
        </p:nvSpPr>
        <p:spPr>
          <a:xfrm>
            <a:off x="5125045" y="3483769"/>
            <a:ext cx="22860" cy="1327785"/>
          </a:xfrm>
          <a:prstGeom prst="roundRect">
            <a:avLst>
              <a:gd name="adj" fmla="val 338627"/>
            </a:avLst>
          </a:prstGeom>
          <a:solidFill>
            <a:srgbClr val="DDD3BA"/>
          </a:solidFill>
          <a:ln/>
        </p:spPr>
      </p:sp>
      <p:sp>
        <p:nvSpPr>
          <p:cNvPr id="11" name="Text 9"/>
          <p:cNvSpPr/>
          <p:nvPr/>
        </p:nvSpPr>
        <p:spPr>
          <a:xfrm>
            <a:off x="5309354" y="3668078"/>
            <a:ext cx="2458879" cy="287893"/>
          </a:xfrm>
          <a:prstGeom prst="rect">
            <a:avLst/>
          </a:prstGeom>
          <a:noFill/>
          <a:ln/>
        </p:spPr>
        <p:txBody>
          <a:bodyPr wrap="non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Kepemimpinan Kuat</a:t>
            </a:r>
            <a:endParaRPr lang="en-US" sz="1800" dirty="0"/>
          </a:p>
        </p:txBody>
      </p:sp>
      <p:sp>
        <p:nvSpPr>
          <p:cNvPr id="12" name="Text 10"/>
          <p:cNvSpPr/>
          <p:nvPr/>
        </p:nvSpPr>
        <p:spPr>
          <a:xfrm>
            <a:off x="5309354" y="4058602"/>
            <a:ext cx="4011573" cy="284321"/>
          </a:xfrm>
          <a:prstGeom prst="rect">
            <a:avLst/>
          </a:prstGeom>
          <a:noFill/>
          <a:ln/>
        </p:spPr>
        <p:txBody>
          <a:bodyPr wrap="non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Kepemimpinan sekolah yang kuat dan visioner.</a:t>
            </a:r>
            <a:endParaRPr lang="en-US" sz="1450" dirty="0"/>
          </a:p>
        </p:txBody>
      </p:sp>
      <p:sp>
        <p:nvSpPr>
          <p:cNvPr id="13" name="Shape 11"/>
          <p:cNvSpPr/>
          <p:nvPr/>
        </p:nvSpPr>
        <p:spPr>
          <a:xfrm>
            <a:off x="9505236" y="3483769"/>
            <a:ext cx="4380309" cy="1327785"/>
          </a:xfrm>
          <a:prstGeom prst="rect">
            <a:avLst/>
          </a:prstGeom>
          <a:solidFill>
            <a:srgbClr val="F7EDD4"/>
          </a:solidFill>
          <a:ln/>
        </p:spPr>
      </p:sp>
      <p:sp>
        <p:nvSpPr>
          <p:cNvPr id="14" name="Shape 12"/>
          <p:cNvSpPr/>
          <p:nvPr/>
        </p:nvSpPr>
        <p:spPr>
          <a:xfrm>
            <a:off x="9505236" y="3483769"/>
            <a:ext cx="22860" cy="1327785"/>
          </a:xfrm>
          <a:prstGeom prst="roundRect">
            <a:avLst>
              <a:gd name="adj" fmla="val 338627"/>
            </a:avLst>
          </a:prstGeom>
          <a:solidFill>
            <a:srgbClr val="DDD3BA"/>
          </a:solidFill>
          <a:ln/>
        </p:spPr>
      </p:sp>
      <p:sp>
        <p:nvSpPr>
          <p:cNvPr id="15" name="Text 13"/>
          <p:cNvSpPr/>
          <p:nvPr/>
        </p:nvSpPr>
        <p:spPr>
          <a:xfrm>
            <a:off x="9689544" y="3668078"/>
            <a:ext cx="2303859" cy="287893"/>
          </a:xfrm>
          <a:prstGeom prst="rect">
            <a:avLst/>
          </a:prstGeom>
          <a:noFill/>
          <a:ln/>
        </p:spPr>
        <p:txBody>
          <a:bodyPr wrap="non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Lingkungan Aman</a:t>
            </a:r>
            <a:endParaRPr lang="en-US" sz="1800" dirty="0"/>
          </a:p>
        </p:txBody>
      </p:sp>
      <p:sp>
        <p:nvSpPr>
          <p:cNvPr id="16" name="Text 14"/>
          <p:cNvSpPr/>
          <p:nvPr/>
        </p:nvSpPr>
        <p:spPr>
          <a:xfrm>
            <a:off x="9689544" y="4058602"/>
            <a:ext cx="4011692" cy="284321"/>
          </a:xfrm>
          <a:prstGeom prst="rect">
            <a:avLst/>
          </a:prstGeom>
          <a:noFill/>
          <a:ln/>
        </p:spPr>
        <p:txBody>
          <a:bodyPr wrap="non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Lingkungan sekolah yang aman dan tertib.</a:t>
            </a:r>
            <a:endParaRPr lang="en-US" sz="1450" dirty="0"/>
          </a:p>
        </p:txBody>
      </p:sp>
      <p:sp>
        <p:nvSpPr>
          <p:cNvPr id="17" name="Shape 15"/>
          <p:cNvSpPr/>
          <p:nvPr/>
        </p:nvSpPr>
        <p:spPr>
          <a:xfrm>
            <a:off x="744855" y="4811554"/>
            <a:ext cx="4380190" cy="1331357"/>
          </a:xfrm>
          <a:prstGeom prst="rect">
            <a:avLst/>
          </a:prstGeom>
          <a:solidFill>
            <a:srgbClr val="F7EDD4"/>
          </a:solidFill>
          <a:ln/>
        </p:spPr>
      </p:sp>
      <p:sp>
        <p:nvSpPr>
          <p:cNvPr id="18" name="Shape 16"/>
          <p:cNvSpPr/>
          <p:nvPr/>
        </p:nvSpPr>
        <p:spPr>
          <a:xfrm>
            <a:off x="744855" y="4811554"/>
            <a:ext cx="4380190" cy="22860"/>
          </a:xfrm>
          <a:prstGeom prst="roundRect">
            <a:avLst>
              <a:gd name="adj" fmla="val 338627"/>
            </a:avLst>
          </a:prstGeom>
          <a:solidFill>
            <a:srgbClr val="DDD3BA"/>
          </a:solidFill>
          <a:ln/>
        </p:spPr>
      </p:sp>
      <p:sp>
        <p:nvSpPr>
          <p:cNvPr id="19" name="Text 17"/>
          <p:cNvSpPr/>
          <p:nvPr/>
        </p:nvSpPr>
        <p:spPr>
          <a:xfrm>
            <a:off x="929164" y="4995863"/>
            <a:ext cx="4011573" cy="575786"/>
          </a:xfrm>
          <a:prstGeom prst="rect">
            <a:avLst/>
          </a:prstGeom>
          <a:noFill/>
          <a:ln/>
        </p:spPr>
        <p:txBody>
          <a:bodyPr wrap="squar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Pengelolaan Tenaga Kependidikan Efektif</a:t>
            </a:r>
            <a:endParaRPr lang="en-US" sz="1800" dirty="0"/>
          </a:p>
        </p:txBody>
      </p:sp>
      <p:sp>
        <p:nvSpPr>
          <p:cNvPr id="20" name="Text 18"/>
          <p:cNvSpPr/>
          <p:nvPr/>
        </p:nvSpPr>
        <p:spPr>
          <a:xfrm>
            <a:off x="929164" y="5674281"/>
            <a:ext cx="4011573" cy="284321"/>
          </a:xfrm>
          <a:prstGeom prst="rect">
            <a:avLst/>
          </a:prstGeom>
          <a:noFill/>
          <a:ln/>
        </p:spPr>
        <p:txBody>
          <a:bodyPr wrap="non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Manajemen staf yang efisien.</a:t>
            </a:r>
            <a:endParaRPr lang="en-US" sz="1450" dirty="0"/>
          </a:p>
        </p:txBody>
      </p:sp>
      <p:sp>
        <p:nvSpPr>
          <p:cNvPr id="21" name="Shape 19"/>
          <p:cNvSpPr/>
          <p:nvPr/>
        </p:nvSpPr>
        <p:spPr>
          <a:xfrm>
            <a:off x="5125045" y="4811554"/>
            <a:ext cx="4380190" cy="1331357"/>
          </a:xfrm>
          <a:prstGeom prst="rect">
            <a:avLst/>
          </a:prstGeom>
          <a:solidFill>
            <a:srgbClr val="F7EDD4"/>
          </a:solidFill>
          <a:ln/>
        </p:spPr>
      </p:sp>
      <p:sp>
        <p:nvSpPr>
          <p:cNvPr id="22" name="Shape 20"/>
          <p:cNvSpPr/>
          <p:nvPr/>
        </p:nvSpPr>
        <p:spPr>
          <a:xfrm>
            <a:off x="5125045" y="4811554"/>
            <a:ext cx="22860" cy="1331357"/>
          </a:xfrm>
          <a:prstGeom prst="roundRect">
            <a:avLst>
              <a:gd name="adj" fmla="val 338627"/>
            </a:avLst>
          </a:prstGeom>
          <a:solidFill>
            <a:srgbClr val="DDD3BA"/>
          </a:solidFill>
          <a:ln/>
        </p:spPr>
      </p:sp>
      <p:sp>
        <p:nvSpPr>
          <p:cNvPr id="23" name="Shape 21"/>
          <p:cNvSpPr/>
          <p:nvPr/>
        </p:nvSpPr>
        <p:spPr>
          <a:xfrm>
            <a:off x="5125045" y="4811554"/>
            <a:ext cx="4380190" cy="22860"/>
          </a:xfrm>
          <a:prstGeom prst="roundRect">
            <a:avLst>
              <a:gd name="adj" fmla="val 338627"/>
            </a:avLst>
          </a:prstGeom>
          <a:solidFill>
            <a:srgbClr val="DDD3BA"/>
          </a:solidFill>
          <a:ln/>
        </p:spPr>
      </p:sp>
      <p:sp>
        <p:nvSpPr>
          <p:cNvPr id="24" name="Text 22"/>
          <p:cNvSpPr/>
          <p:nvPr/>
        </p:nvSpPr>
        <p:spPr>
          <a:xfrm>
            <a:off x="5309354" y="4995863"/>
            <a:ext cx="2303859" cy="287893"/>
          </a:xfrm>
          <a:prstGeom prst="rect">
            <a:avLst/>
          </a:prstGeom>
          <a:noFill/>
          <a:ln/>
        </p:spPr>
        <p:txBody>
          <a:bodyPr wrap="non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Budaya Mutu</a:t>
            </a:r>
            <a:endParaRPr lang="en-US" sz="1800" dirty="0"/>
          </a:p>
        </p:txBody>
      </p:sp>
      <p:sp>
        <p:nvSpPr>
          <p:cNvPr id="25" name="Text 23"/>
          <p:cNvSpPr/>
          <p:nvPr/>
        </p:nvSpPr>
        <p:spPr>
          <a:xfrm>
            <a:off x="5309354" y="5386388"/>
            <a:ext cx="4011573" cy="284321"/>
          </a:xfrm>
          <a:prstGeom prst="rect">
            <a:avLst/>
          </a:prstGeom>
          <a:noFill/>
          <a:ln/>
        </p:spPr>
        <p:txBody>
          <a:bodyPr wrap="non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Sekolah memiliki budaya mutu yang kuat.</a:t>
            </a:r>
            <a:endParaRPr lang="en-US" sz="1450" dirty="0"/>
          </a:p>
        </p:txBody>
      </p:sp>
      <p:sp>
        <p:nvSpPr>
          <p:cNvPr id="26" name="Shape 24"/>
          <p:cNvSpPr/>
          <p:nvPr/>
        </p:nvSpPr>
        <p:spPr>
          <a:xfrm>
            <a:off x="9505236" y="4811554"/>
            <a:ext cx="4380309" cy="1331357"/>
          </a:xfrm>
          <a:prstGeom prst="rect">
            <a:avLst/>
          </a:prstGeom>
          <a:solidFill>
            <a:srgbClr val="F7EDD4"/>
          </a:solidFill>
          <a:ln/>
        </p:spPr>
      </p:sp>
      <p:sp>
        <p:nvSpPr>
          <p:cNvPr id="27" name="Shape 25"/>
          <p:cNvSpPr/>
          <p:nvPr/>
        </p:nvSpPr>
        <p:spPr>
          <a:xfrm>
            <a:off x="9505236" y="4811554"/>
            <a:ext cx="22860" cy="1331357"/>
          </a:xfrm>
          <a:prstGeom prst="roundRect">
            <a:avLst>
              <a:gd name="adj" fmla="val 338627"/>
            </a:avLst>
          </a:prstGeom>
          <a:solidFill>
            <a:srgbClr val="DDD3BA"/>
          </a:solidFill>
          <a:ln/>
        </p:spPr>
      </p:sp>
      <p:sp>
        <p:nvSpPr>
          <p:cNvPr id="28" name="Shape 26"/>
          <p:cNvSpPr/>
          <p:nvPr/>
        </p:nvSpPr>
        <p:spPr>
          <a:xfrm>
            <a:off x="9505236" y="4811554"/>
            <a:ext cx="4380309" cy="22860"/>
          </a:xfrm>
          <a:prstGeom prst="roundRect">
            <a:avLst>
              <a:gd name="adj" fmla="val 338627"/>
            </a:avLst>
          </a:prstGeom>
          <a:solidFill>
            <a:srgbClr val="DDD3BA"/>
          </a:solidFill>
          <a:ln/>
        </p:spPr>
      </p:sp>
      <p:sp>
        <p:nvSpPr>
          <p:cNvPr id="29" name="Text 27"/>
          <p:cNvSpPr/>
          <p:nvPr/>
        </p:nvSpPr>
        <p:spPr>
          <a:xfrm>
            <a:off x="9689544" y="4995863"/>
            <a:ext cx="2316123" cy="287893"/>
          </a:xfrm>
          <a:prstGeom prst="rect">
            <a:avLst/>
          </a:prstGeom>
          <a:noFill/>
          <a:ln/>
        </p:spPr>
        <p:txBody>
          <a:bodyPr wrap="non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Teamwork Kompak</a:t>
            </a:r>
            <a:endParaRPr lang="en-US" sz="1800" dirty="0"/>
          </a:p>
        </p:txBody>
      </p:sp>
      <p:sp>
        <p:nvSpPr>
          <p:cNvPr id="30" name="Text 28"/>
          <p:cNvSpPr/>
          <p:nvPr/>
        </p:nvSpPr>
        <p:spPr>
          <a:xfrm>
            <a:off x="9689544" y="5386388"/>
            <a:ext cx="4011692" cy="284321"/>
          </a:xfrm>
          <a:prstGeom prst="rect">
            <a:avLst/>
          </a:prstGeom>
          <a:noFill/>
          <a:ln/>
        </p:spPr>
        <p:txBody>
          <a:bodyPr wrap="non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Tim kerja yang cerdas, kompak, dan dinamis.</a:t>
            </a:r>
            <a:endParaRPr lang="en-US" sz="1450" dirty="0"/>
          </a:p>
        </p:txBody>
      </p:sp>
      <p:sp>
        <p:nvSpPr>
          <p:cNvPr id="31" name="Shape 29"/>
          <p:cNvSpPr/>
          <p:nvPr/>
        </p:nvSpPr>
        <p:spPr>
          <a:xfrm>
            <a:off x="744855" y="6142911"/>
            <a:ext cx="4380190" cy="1327785"/>
          </a:xfrm>
          <a:prstGeom prst="rect">
            <a:avLst/>
          </a:prstGeom>
          <a:solidFill>
            <a:srgbClr val="F7EDD4"/>
          </a:solidFill>
          <a:ln/>
        </p:spPr>
      </p:sp>
      <p:sp>
        <p:nvSpPr>
          <p:cNvPr id="32" name="Shape 30"/>
          <p:cNvSpPr/>
          <p:nvPr/>
        </p:nvSpPr>
        <p:spPr>
          <a:xfrm>
            <a:off x="744855" y="6142911"/>
            <a:ext cx="4380190" cy="22860"/>
          </a:xfrm>
          <a:prstGeom prst="roundRect">
            <a:avLst>
              <a:gd name="adj" fmla="val 338627"/>
            </a:avLst>
          </a:prstGeom>
          <a:solidFill>
            <a:srgbClr val="DDD3BA"/>
          </a:solidFill>
          <a:ln/>
        </p:spPr>
      </p:sp>
      <p:sp>
        <p:nvSpPr>
          <p:cNvPr id="33" name="Text 31"/>
          <p:cNvSpPr/>
          <p:nvPr/>
        </p:nvSpPr>
        <p:spPr>
          <a:xfrm>
            <a:off x="929164" y="6327219"/>
            <a:ext cx="3039308" cy="287893"/>
          </a:xfrm>
          <a:prstGeom prst="rect">
            <a:avLst/>
          </a:prstGeom>
          <a:noFill/>
          <a:ln/>
        </p:spPr>
        <p:txBody>
          <a:bodyPr wrap="non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Kewenangan &amp; Partisipasi</a:t>
            </a:r>
            <a:endParaRPr lang="en-US" sz="1800" dirty="0"/>
          </a:p>
        </p:txBody>
      </p:sp>
      <p:sp>
        <p:nvSpPr>
          <p:cNvPr id="34" name="Text 32"/>
          <p:cNvSpPr/>
          <p:nvPr/>
        </p:nvSpPr>
        <p:spPr>
          <a:xfrm>
            <a:off x="929164" y="6717744"/>
            <a:ext cx="4011573" cy="568643"/>
          </a:xfrm>
          <a:prstGeom prst="rect">
            <a:avLst/>
          </a:prstGeom>
          <a:noFill/>
          <a:ln/>
        </p:spPr>
        <p:txBody>
          <a:bodyPr wrap="squar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Sekolah memiliki kewenangan dan partisipasi tinggi dari warga sekolah dan masyarakat.</a:t>
            </a:r>
            <a:endParaRPr lang="en-US" sz="1450" dirty="0"/>
          </a:p>
        </p:txBody>
      </p:sp>
      <p:sp>
        <p:nvSpPr>
          <p:cNvPr id="35" name="Shape 33"/>
          <p:cNvSpPr/>
          <p:nvPr/>
        </p:nvSpPr>
        <p:spPr>
          <a:xfrm>
            <a:off x="5125045" y="6142911"/>
            <a:ext cx="4380190" cy="1327785"/>
          </a:xfrm>
          <a:prstGeom prst="rect">
            <a:avLst/>
          </a:prstGeom>
          <a:solidFill>
            <a:srgbClr val="F7EDD4"/>
          </a:solidFill>
          <a:ln/>
        </p:spPr>
      </p:sp>
      <p:sp>
        <p:nvSpPr>
          <p:cNvPr id="36" name="Shape 34"/>
          <p:cNvSpPr/>
          <p:nvPr/>
        </p:nvSpPr>
        <p:spPr>
          <a:xfrm>
            <a:off x="5125045" y="6142911"/>
            <a:ext cx="22860" cy="1327785"/>
          </a:xfrm>
          <a:prstGeom prst="roundRect">
            <a:avLst>
              <a:gd name="adj" fmla="val 338627"/>
            </a:avLst>
          </a:prstGeom>
          <a:solidFill>
            <a:srgbClr val="DDD3BA"/>
          </a:solidFill>
          <a:ln/>
        </p:spPr>
      </p:sp>
      <p:sp>
        <p:nvSpPr>
          <p:cNvPr id="37" name="Shape 35"/>
          <p:cNvSpPr/>
          <p:nvPr/>
        </p:nvSpPr>
        <p:spPr>
          <a:xfrm>
            <a:off x="5125045" y="6142911"/>
            <a:ext cx="4380190" cy="22860"/>
          </a:xfrm>
          <a:prstGeom prst="roundRect">
            <a:avLst>
              <a:gd name="adj" fmla="val 338627"/>
            </a:avLst>
          </a:prstGeom>
          <a:solidFill>
            <a:srgbClr val="DDD3BA"/>
          </a:solidFill>
          <a:ln/>
        </p:spPr>
      </p:sp>
      <p:sp>
        <p:nvSpPr>
          <p:cNvPr id="38" name="Text 36"/>
          <p:cNvSpPr/>
          <p:nvPr/>
        </p:nvSpPr>
        <p:spPr>
          <a:xfrm>
            <a:off x="5309354" y="6327219"/>
            <a:ext cx="3405902" cy="287893"/>
          </a:xfrm>
          <a:prstGeom prst="rect">
            <a:avLst/>
          </a:prstGeom>
          <a:noFill/>
          <a:ln/>
        </p:spPr>
        <p:txBody>
          <a:bodyPr wrap="non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Transparansi &amp; Akuntabilitas</a:t>
            </a:r>
            <a:endParaRPr lang="en-US" sz="1800" dirty="0"/>
          </a:p>
        </p:txBody>
      </p:sp>
      <p:sp>
        <p:nvSpPr>
          <p:cNvPr id="39" name="Text 37"/>
          <p:cNvSpPr/>
          <p:nvPr/>
        </p:nvSpPr>
        <p:spPr>
          <a:xfrm>
            <a:off x="5309354" y="6717744"/>
            <a:ext cx="4011573" cy="284321"/>
          </a:xfrm>
          <a:prstGeom prst="rect">
            <a:avLst/>
          </a:prstGeom>
          <a:noFill/>
          <a:ln/>
        </p:spPr>
        <p:txBody>
          <a:bodyPr wrap="non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Manajemen yang terbuka dan akuntabel.</a:t>
            </a:r>
            <a:endParaRPr lang="en-US" sz="1450" dirty="0"/>
          </a:p>
        </p:txBody>
      </p:sp>
      <p:sp>
        <p:nvSpPr>
          <p:cNvPr id="40" name="Shape 38"/>
          <p:cNvSpPr/>
          <p:nvPr/>
        </p:nvSpPr>
        <p:spPr>
          <a:xfrm>
            <a:off x="9505236" y="6142911"/>
            <a:ext cx="4380309" cy="1327785"/>
          </a:xfrm>
          <a:prstGeom prst="rect">
            <a:avLst/>
          </a:prstGeom>
          <a:solidFill>
            <a:srgbClr val="F7EDD4"/>
          </a:solidFill>
          <a:ln/>
        </p:spPr>
      </p:sp>
      <p:sp>
        <p:nvSpPr>
          <p:cNvPr id="41" name="Shape 39"/>
          <p:cNvSpPr/>
          <p:nvPr/>
        </p:nvSpPr>
        <p:spPr>
          <a:xfrm>
            <a:off x="9505236" y="6142911"/>
            <a:ext cx="22860" cy="1327785"/>
          </a:xfrm>
          <a:prstGeom prst="roundRect">
            <a:avLst>
              <a:gd name="adj" fmla="val 338627"/>
            </a:avLst>
          </a:prstGeom>
          <a:solidFill>
            <a:srgbClr val="DDD3BA"/>
          </a:solidFill>
          <a:ln/>
        </p:spPr>
      </p:sp>
      <p:sp>
        <p:nvSpPr>
          <p:cNvPr id="42" name="Shape 40"/>
          <p:cNvSpPr/>
          <p:nvPr/>
        </p:nvSpPr>
        <p:spPr>
          <a:xfrm>
            <a:off x="9505236" y="6142911"/>
            <a:ext cx="4380309" cy="22860"/>
          </a:xfrm>
          <a:prstGeom prst="roundRect">
            <a:avLst>
              <a:gd name="adj" fmla="val 338627"/>
            </a:avLst>
          </a:prstGeom>
          <a:solidFill>
            <a:srgbClr val="DDD3BA"/>
          </a:solidFill>
          <a:ln/>
        </p:spPr>
      </p:sp>
      <p:sp>
        <p:nvSpPr>
          <p:cNvPr id="43" name="Text 41"/>
          <p:cNvSpPr/>
          <p:nvPr/>
        </p:nvSpPr>
        <p:spPr>
          <a:xfrm>
            <a:off x="9689544" y="6327219"/>
            <a:ext cx="2358866" cy="287893"/>
          </a:xfrm>
          <a:prstGeom prst="rect">
            <a:avLst/>
          </a:prstGeom>
          <a:noFill/>
          <a:ln/>
        </p:spPr>
        <p:txBody>
          <a:bodyPr wrap="none" lIns="0" tIns="0" rIns="0" bIns="0" rtlCol="0" anchor="t"/>
          <a:lstStyle/>
          <a:p>
            <a:pPr algn="l" indent="0" marL="0">
              <a:lnSpc>
                <a:spcPts val="2250"/>
              </a:lnSpc>
              <a:buNone/>
            </a:pPr>
            <a:r>
              <a:rPr lang="en-US" sz="1800" dirty="0">
                <a:solidFill>
                  <a:srgbClr val="454240"/>
                </a:solidFill>
                <a:latin typeface="Libre Baskerville" pitchFamily="34" charset="0"/>
                <a:ea typeface="Libre Baskerville" pitchFamily="34" charset="-122"/>
                <a:cs typeface="Libre Baskerville" pitchFamily="34" charset="-120"/>
              </a:rPr>
              <a:t>Responsif &amp; Adaptif</a:t>
            </a:r>
            <a:endParaRPr lang="en-US" sz="1800" dirty="0"/>
          </a:p>
        </p:txBody>
      </p:sp>
      <p:sp>
        <p:nvSpPr>
          <p:cNvPr id="44" name="Text 42"/>
          <p:cNvSpPr/>
          <p:nvPr/>
        </p:nvSpPr>
        <p:spPr>
          <a:xfrm>
            <a:off x="9689544" y="6717744"/>
            <a:ext cx="4011692" cy="568643"/>
          </a:xfrm>
          <a:prstGeom prst="rect">
            <a:avLst/>
          </a:prstGeom>
          <a:noFill/>
          <a:ln/>
        </p:spPr>
        <p:txBody>
          <a:bodyPr wrap="square" lIns="0" tIns="0" rIns="0" bIns="0" rtlCol="0" anchor="t"/>
          <a:lstStyle/>
          <a:p>
            <a:pPr algn="l" indent="0" marL="0">
              <a:lnSpc>
                <a:spcPts val="2200"/>
              </a:lnSpc>
              <a:buNone/>
            </a:pPr>
            <a:r>
              <a:rPr lang="en-US" sz="1450" dirty="0">
                <a:solidFill>
                  <a:srgbClr val="454240"/>
                </a:solidFill>
                <a:latin typeface="DM Sans" pitchFamily="34" charset="0"/>
                <a:ea typeface="DM Sans" pitchFamily="34" charset="-122"/>
                <a:cs typeface="DM Sans" pitchFamily="34" charset="-120"/>
              </a:rPr>
              <a:t>Sekolah responsif dan antisipatif terhadap kebutuhan.</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2026-02-02T14:36:13Z</dcterms:created>
  <dcterms:modified xsi:type="dcterms:W3CDTF">2026-02-02T14:36:13Z</dcterms:modified>
</cp:coreProperties>
</file>