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embeddedFontLst>
    <p:embeddedFont>
      <p:font typeface="Libre Baskerville"/>
      <p:regular r:id="rId17"/>
    </p:embeddedFont>
    <p:embeddedFont>
      <p:font typeface="Libre Baskerville"/>
      <p:regular r:id="rId18"/>
    </p:embeddedFont>
    <p:embeddedFont>
      <p:font typeface="Libre Baskerville"/>
      <p:regular r:id="rId19"/>
    </p:embeddedFont>
    <p:embeddedFont>
      <p:font typeface="Libre Baskerville"/>
      <p:regular r:id="rId20"/>
    </p:embeddedFont>
    <p:embeddedFont>
      <p:font typeface="DM Sans"/>
      <p:regular r:id="rId21"/>
    </p:embeddedFont>
    <p:embeddedFont>
      <p:font typeface="DM Sans"/>
      <p:regular r:id="rId22"/>
    </p:embeddedFont>
    <p:embeddedFont>
      <p:font typeface="DM Sans"/>
      <p:regular r:id="rId23"/>
    </p:embeddedFont>
    <p:embeddedFont>
      <p:font typeface="DM Sans"/>
      <p:regular r:id="rId2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 Id="rId22" Type="http://schemas.openxmlformats.org/officeDocument/2006/relationships/font" Target="fonts/font6.fntdata"/><Relationship Id="rId23" Type="http://schemas.openxmlformats.org/officeDocument/2006/relationships/font" Target="fonts/font7.fntdata"/><Relationship Id="rId2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pn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3-1.png"/><Relationship Id="rId2" Type="http://schemas.openxmlformats.org/officeDocument/2006/relationships/image" Target="../media/image-1003-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4-1.png"/><Relationship Id="rId2" Type="http://schemas.openxmlformats.org/officeDocument/2006/relationships/image" Target="../media/image-1004-2.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5-1.png"/><Relationship Id="rId2" Type="http://schemas.openxmlformats.org/officeDocument/2006/relationships/image" Target="../media/image-1005-2.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6-1.png"/><Relationship Id="rId2" Type="http://schemas.openxmlformats.org/officeDocument/2006/relationships/image" Target="../media/image-1006-2.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7-1.png"/><Relationship Id="rId2" Type="http://schemas.openxmlformats.org/officeDocument/2006/relationships/image" Target="../media/image-1007-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8-1.png"/><Relationship Id="rId2" Type="http://schemas.openxmlformats.org/officeDocument/2006/relationships/image" Target="../media/image-1008-2.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9-1.png"/><Relationship Id="rId2" Type="http://schemas.openxmlformats.org/officeDocument/2006/relationships/image" Target="../media/image-1009-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10-1.png"/><Relationship Id="rId2" Type="http://schemas.openxmlformats.org/officeDocument/2006/relationships/image" Target="../media/image-1010-2.png"/><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11-1.png"/><Relationship Id="rId2" Type="http://schemas.openxmlformats.org/officeDocument/2006/relationships/image" Target="../media/image-1011-2.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3.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4.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5.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6.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slideLayout" Target="../slideLayouts/slideLayout7.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0.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487805"/>
            <a:ext cx="7556421" cy="1240155"/>
          </a:xfrm>
          <a:prstGeom prst="rect">
            <a:avLst/>
          </a:prstGeom>
          <a:noFill/>
          <a:ln/>
        </p:spPr>
        <p:txBody>
          <a:bodyPr wrap="square" lIns="0" tIns="0" rIns="0" bIns="0" rtlCol="0" anchor="t"/>
          <a:lstStyle/>
          <a:p>
            <a:pPr algn="l" indent="0" marL="0">
              <a:lnSpc>
                <a:spcPts val="4850"/>
              </a:lnSpc>
              <a:buNone/>
            </a:pPr>
            <a:r>
              <a:rPr lang="en-US" sz="3900" dirty="0">
                <a:solidFill>
                  <a:srgbClr val="5C4E3D"/>
                </a:solidFill>
                <a:latin typeface="Libre Baskerville" pitchFamily="34" charset="0"/>
                <a:ea typeface="Libre Baskerville" pitchFamily="34" charset="-122"/>
                <a:cs typeface="Libre Baskerville" pitchFamily="34" charset="-120"/>
              </a:rPr>
              <a:t>Konsep Dasar Supervisi Pendidikan</a:t>
            </a:r>
            <a:endParaRPr lang="en-US" sz="3900" dirty="0"/>
          </a:p>
        </p:txBody>
      </p:sp>
      <p:sp>
        <p:nvSpPr>
          <p:cNvPr id="4" name="Text 1"/>
          <p:cNvSpPr/>
          <p:nvPr/>
        </p:nvSpPr>
        <p:spPr>
          <a:xfrm>
            <a:off x="793790" y="3025616"/>
            <a:ext cx="7556421" cy="1905238"/>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Supervisi pendidikan adalah proses sistematis untuk membantu guru meningkatkan mutu kinerja profesional dan praktik pembelajaran. Bergeser dari pengawasan otoritatif, kini supervisi berfokus pada pendampingan profesional yang membina dan memberdayakan. Tujuannya adalah meningkatkan efektivitas guru dan hasil belajar siswa melalui dukungan, bimbingan, dan penguatan kompetensi.</a:t>
            </a:r>
            <a:endParaRPr lang="en-US" sz="1550" dirty="0"/>
          </a:p>
        </p:txBody>
      </p:sp>
      <p:sp>
        <p:nvSpPr>
          <p:cNvPr id="5" name="Text 2"/>
          <p:cNvSpPr/>
          <p:nvPr/>
        </p:nvSpPr>
        <p:spPr>
          <a:xfrm>
            <a:off x="793790" y="5154097"/>
            <a:ext cx="7556421" cy="1587698"/>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Filosofi supervisi modern didasarkan pada pendekatan humanistik, memandang guru sebagai individu berpotensi yang terus berkembang. Supervisor bertindak sebagai fasilitator, bukan pencari kesalahan, mendorong refleksi dan pengembangan diri yang sadar dan bertanggung jawab. Pendekatan ini sejalan dengan etika dan martabat profesi.</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46165" y="757238"/>
            <a:ext cx="8123753" cy="466368"/>
          </a:xfrm>
          <a:prstGeom prst="rect">
            <a:avLst/>
          </a:prstGeom>
          <a:noFill/>
          <a:ln/>
        </p:spPr>
        <p:txBody>
          <a:bodyPr wrap="none" lIns="0" tIns="0" rIns="0" bIns="0" rtlCol="0" anchor="t"/>
          <a:lstStyle/>
          <a:p>
            <a:pPr algn="l" indent="0" marL="0">
              <a:lnSpc>
                <a:spcPts val="3650"/>
              </a:lnSpc>
              <a:buNone/>
            </a:pPr>
            <a:r>
              <a:rPr lang="en-US" sz="2900" dirty="0">
                <a:solidFill>
                  <a:srgbClr val="5C4E3D"/>
                </a:solidFill>
                <a:latin typeface="Libre Baskerville" pitchFamily="34" charset="0"/>
                <a:ea typeface="Libre Baskerville" pitchFamily="34" charset="-122"/>
                <a:cs typeface="Libre Baskerville" pitchFamily="34" charset="-120"/>
              </a:rPr>
              <a:t>Filosofi Supervisi: Pendekatan Humanistik</a:t>
            </a:r>
            <a:endParaRPr lang="en-US" sz="2900" dirty="0"/>
          </a:p>
        </p:txBody>
      </p:sp>
      <p:pic>
        <p:nvPicPr>
          <p:cNvPr id="3" name="Image 0" descr="preencoded.png">    </p:cNvPr>
          <p:cNvPicPr>
            <a:picLocks noChangeAspect="1"/>
          </p:cNvPicPr>
          <p:nvPr/>
        </p:nvPicPr>
        <p:blipFill>
          <a:blip r:embed="rId1"/>
          <a:stretch>
            <a:fillRect/>
          </a:stretch>
        </p:blipFill>
        <p:spPr>
          <a:xfrm>
            <a:off x="746165" y="1574244"/>
            <a:ext cx="1108115" cy="1108115"/>
          </a:xfrm>
          <a:prstGeom prst="rect">
            <a:avLst/>
          </a:prstGeom>
        </p:spPr>
      </p:pic>
      <p:sp>
        <p:nvSpPr>
          <p:cNvPr id="4" name="Text 1"/>
          <p:cNvSpPr/>
          <p:nvPr/>
        </p:nvSpPr>
        <p:spPr>
          <a:xfrm>
            <a:off x="2073354" y="1574244"/>
            <a:ext cx="1792962" cy="582930"/>
          </a:xfrm>
          <a:prstGeom prst="rect">
            <a:avLst/>
          </a:prstGeom>
          <a:noFill/>
          <a:ln/>
        </p:spPr>
        <p:txBody>
          <a:bodyPr wrap="squar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Pendekatan Humanistik</a:t>
            </a:r>
            <a:endParaRPr lang="en-US" sz="1800" dirty="0"/>
          </a:p>
        </p:txBody>
      </p:sp>
      <p:sp>
        <p:nvSpPr>
          <p:cNvPr id="5" name="Text 2"/>
          <p:cNvSpPr/>
          <p:nvPr/>
        </p:nvSpPr>
        <p:spPr>
          <a:xfrm>
            <a:off x="2073354" y="2262307"/>
            <a:ext cx="1792962" cy="4920496"/>
          </a:xfrm>
          <a:prstGeom prst="rect">
            <a:avLst/>
          </a:prstGeom>
          <a:noFill/>
          <a:ln/>
        </p:spPr>
        <p:txBody>
          <a:bodyPr wrap="square" lIns="0" tIns="0" rIns="0" bIns="0" rtlCol="0" anchor="t"/>
          <a:lstStyle/>
          <a:p>
            <a:pPr algn="l" indent="0" marL="0">
              <a:lnSpc>
                <a:spcPts val="2250"/>
              </a:lnSpc>
              <a:buNone/>
            </a:pPr>
            <a:r>
              <a:rPr lang="en-US" sz="1450" dirty="0">
                <a:solidFill>
                  <a:srgbClr val="454240"/>
                </a:solidFill>
                <a:latin typeface="DM Sans" pitchFamily="34" charset="0"/>
                <a:ea typeface="DM Sans" pitchFamily="34" charset="-122"/>
                <a:cs typeface="DM Sans" pitchFamily="34" charset="-120"/>
              </a:rPr>
              <a:t>Guru dipandang sebagai subjek pembinaan yang dihargai, didukung, dan diperlakukan bermartabat. Menciptakan hubungan positif berdasarkan kepercayaan, rasa hormat, dan empati. Lingkungan kondusif bagi guru untuk terbuka dan termotivasi memperbaiki praktik pembelajaran.</a:t>
            </a:r>
            <a:endParaRPr lang="en-US" sz="1450" dirty="0"/>
          </a:p>
        </p:txBody>
      </p:sp>
      <p:pic>
        <p:nvPicPr>
          <p:cNvPr id="6" name="Image 1" descr="preencoded.png">    </p:cNvPr>
          <p:cNvPicPr>
            <a:picLocks noChangeAspect="1"/>
          </p:cNvPicPr>
          <p:nvPr/>
        </p:nvPicPr>
        <p:blipFill>
          <a:blip r:embed="rId2"/>
          <a:stretch>
            <a:fillRect/>
          </a:stretch>
        </p:blipFill>
        <p:spPr>
          <a:xfrm>
            <a:off x="4085392" y="1574244"/>
            <a:ext cx="1108115" cy="1108115"/>
          </a:xfrm>
          <a:prstGeom prst="rect">
            <a:avLst/>
          </a:prstGeom>
        </p:spPr>
      </p:pic>
      <p:sp>
        <p:nvSpPr>
          <p:cNvPr id="7" name="Text 3"/>
          <p:cNvSpPr/>
          <p:nvPr/>
        </p:nvSpPr>
        <p:spPr>
          <a:xfrm>
            <a:off x="5412581" y="1574244"/>
            <a:ext cx="1793081" cy="582930"/>
          </a:xfrm>
          <a:prstGeom prst="rect">
            <a:avLst/>
          </a:prstGeom>
          <a:noFill/>
          <a:ln/>
        </p:spPr>
        <p:txBody>
          <a:bodyPr wrap="squar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Proses Reflektif</a:t>
            </a:r>
            <a:endParaRPr lang="en-US" sz="1800" dirty="0"/>
          </a:p>
        </p:txBody>
      </p:sp>
      <p:sp>
        <p:nvSpPr>
          <p:cNvPr id="8" name="Text 4"/>
          <p:cNvSpPr/>
          <p:nvPr/>
        </p:nvSpPr>
        <p:spPr>
          <a:xfrm>
            <a:off x="5412581" y="2262307"/>
            <a:ext cx="1793081" cy="5209937"/>
          </a:xfrm>
          <a:prstGeom prst="rect">
            <a:avLst/>
          </a:prstGeom>
          <a:noFill/>
          <a:ln/>
        </p:spPr>
        <p:txBody>
          <a:bodyPr wrap="square" lIns="0" tIns="0" rIns="0" bIns="0" rtlCol="0" anchor="t"/>
          <a:lstStyle/>
          <a:p>
            <a:pPr algn="l" indent="0" marL="0">
              <a:lnSpc>
                <a:spcPts val="2250"/>
              </a:lnSpc>
              <a:buNone/>
            </a:pPr>
            <a:r>
              <a:rPr lang="en-US" sz="1450" dirty="0">
                <a:solidFill>
                  <a:srgbClr val="454240"/>
                </a:solidFill>
                <a:latin typeface="DM Sans" pitchFamily="34" charset="0"/>
                <a:ea typeface="DM Sans" pitchFamily="34" charset="-122"/>
                <a:cs typeface="DM Sans" pitchFamily="34" charset="-120"/>
              </a:rPr>
              <a:t>Menekankan kemampuan guru merefleksikan praktik pembelajaran, menggali mengapa hal itu terjadi, dan merancang strategi perbaikan. Supervisor sebagai coach membantu guru melihat praktik secara jernih dan objektif, mengembangkan kesadaran profesional berkelanjutan.</a:t>
            </a:r>
            <a:endParaRPr lang="en-US" sz="1450" dirty="0"/>
          </a:p>
        </p:txBody>
      </p:sp>
      <p:pic>
        <p:nvPicPr>
          <p:cNvPr id="9" name="Image 2" descr="preencoded.png">    </p:cNvPr>
          <p:cNvPicPr>
            <a:picLocks noChangeAspect="1"/>
          </p:cNvPicPr>
          <p:nvPr/>
        </p:nvPicPr>
        <p:blipFill>
          <a:blip r:embed="rId3"/>
          <a:stretch>
            <a:fillRect/>
          </a:stretch>
        </p:blipFill>
        <p:spPr>
          <a:xfrm>
            <a:off x="7424737" y="1574244"/>
            <a:ext cx="1108115" cy="1108115"/>
          </a:xfrm>
          <a:prstGeom prst="rect">
            <a:avLst/>
          </a:prstGeom>
        </p:spPr>
      </p:pic>
      <p:sp>
        <p:nvSpPr>
          <p:cNvPr id="10" name="Text 5"/>
          <p:cNvSpPr/>
          <p:nvPr/>
        </p:nvSpPr>
        <p:spPr>
          <a:xfrm>
            <a:off x="8751927" y="1574244"/>
            <a:ext cx="1792962" cy="582930"/>
          </a:xfrm>
          <a:prstGeom prst="rect">
            <a:avLst/>
          </a:prstGeom>
          <a:noFill/>
          <a:ln/>
        </p:spPr>
        <p:txBody>
          <a:bodyPr wrap="squar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Kolaborasi Profesional</a:t>
            </a:r>
            <a:endParaRPr lang="en-US" sz="1800" dirty="0"/>
          </a:p>
        </p:txBody>
      </p:sp>
      <p:sp>
        <p:nvSpPr>
          <p:cNvPr id="11" name="Text 6"/>
          <p:cNvSpPr/>
          <p:nvPr/>
        </p:nvSpPr>
        <p:spPr>
          <a:xfrm>
            <a:off x="8751927" y="2262307"/>
            <a:ext cx="1792962" cy="4341614"/>
          </a:xfrm>
          <a:prstGeom prst="rect">
            <a:avLst/>
          </a:prstGeom>
          <a:noFill/>
          <a:ln/>
        </p:spPr>
        <p:txBody>
          <a:bodyPr wrap="square" lIns="0" tIns="0" rIns="0" bIns="0" rtlCol="0" anchor="t"/>
          <a:lstStyle/>
          <a:p>
            <a:pPr algn="l" indent="0" marL="0">
              <a:lnSpc>
                <a:spcPts val="2250"/>
              </a:lnSpc>
              <a:buNone/>
            </a:pPr>
            <a:r>
              <a:rPr lang="en-US" sz="1450" dirty="0">
                <a:solidFill>
                  <a:srgbClr val="454240"/>
                </a:solidFill>
                <a:latin typeface="DM Sans" pitchFamily="34" charset="0"/>
                <a:ea typeface="DM Sans" pitchFamily="34" charset="-122"/>
                <a:cs typeface="DM Sans" pitchFamily="34" charset="-120"/>
              </a:rPr>
              <a:t>Hubungan kerja setara antara supervisor dan guru. Keduanya aktif dalam perencanaan, pelaksanaan, dan evaluasi. Menciptakan suasana dialogis, menghargai pendapat guru, dan mendorong keterlibatan penuh untuk peningkatan mutu pembelajaran.</a:t>
            </a:r>
            <a:endParaRPr lang="en-US" sz="1450" dirty="0"/>
          </a:p>
        </p:txBody>
      </p:sp>
      <p:pic>
        <p:nvPicPr>
          <p:cNvPr id="12" name="Image 3" descr="preencoded.png">    </p:cNvPr>
          <p:cNvPicPr>
            <a:picLocks noChangeAspect="1"/>
          </p:cNvPicPr>
          <p:nvPr/>
        </p:nvPicPr>
        <p:blipFill>
          <a:blip r:embed="rId4"/>
          <a:stretch>
            <a:fillRect/>
          </a:stretch>
        </p:blipFill>
        <p:spPr>
          <a:xfrm>
            <a:off x="10763964" y="1574244"/>
            <a:ext cx="1108115" cy="1108115"/>
          </a:xfrm>
          <a:prstGeom prst="rect">
            <a:avLst/>
          </a:prstGeom>
        </p:spPr>
      </p:pic>
      <p:sp>
        <p:nvSpPr>
          <p:cNvPr id="13" name="Text 7"/>
          <p:cNvSpPr/>
          <p:nvPr/>
        </p:nvSpPr>
        <p:spPr>
          <a:xfrm>
            <a:off x="12091154" y="1574244"/>
            <a:ext cx="1793081" cy="874395"/>
          </a:xfrm>
          <a:prstGeom prst="rect">
            <a:avLst/>
          </a:prstGeom>
          <a:noFill/>
          <a:ln/>
        </p:spPr>
        <p:txBody>
          <a:bodyPr wrap="squar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Pemberdayaan (Empowerment)</a:t>
            </a:r>
            <a:endParaRPr lang="en-US" sz="1800" dirty="0"/>
          </a:p>
        </p:txBody>
      </p:sp>
      <p:sp>
        <p:nvSpPr>
          <p:cNvPr id="14" name="Text 8"/>
          <p:cNvSpPr/>
          <p:nvPr/>
        </p:nvSpPr>
        <p:spPr>
          <a:xfrm>
            <a:off x="12091154" y="2553772"/>
            <a:ext cx="1793081" cy="3762732"/>
          </a:xfrm>
          <a:prstGeom prst="rect">
            <a:avLst/>
          </a:prstGeom>
          <a:noFill/>
          <a:ln/>
        </p:spPr>
        <p:txBody>
          <a:bodyPr wrap="square" lIns="0" tIns="0" rIns="0" bIns="0" rtlCol="0" anchor="t"/>
          <a:lstStyle/>
          <a:p>
            <a:pPr algn="l" indent="0" marL="0">
              <a:lnSpc>
                <a:spcPts val="2250"/>
              </a:lnSpc>
              <a:buNone/>
            </a:pPr>
            <a:r>
              <a:rPr lang="en-US" sz="1450" dirty="0">
                <a:solidFill>
                  <a:srgbClr val="454240"/>
                </a:solidFill>
                <a:latin typeface="DM Sans" pitchFamily="34" charset="0"/>
                <a:ea typeface="DM Sans" pitchFamily="34" charset="-122"/>
                <a:cs typeface="DM Sans" pitchFamily="34" charset="-120"/>
              </a:rPr>
              <a:t>Mengembangkan otonomi guru dalam membuat keputusan pembelajaran, dengan dukungan supervisor. Menciptakan guru yang reflektif, mandiri, kreatif, dan proaktif, menjadi aktor utama dalam perbaikan mutu pendidikan.</a:t>
            </a:r>
            <a:endParaRPr lang="en-US" sz="14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3038475" y="305633"/>
            <a:ext cx="7262574" cy="271105"/>
          </a:xfrm>
          <a:prstGeom prst="rect">
            <a:avLst/>
          </a:prstGeom>
          <a:noFill/>
          <a:ln/>
        </p:spPr>
        <p:txBody>
          <a:bodyPr wrap="none" lIns="0" tIns="0" rIns="0" bIns="0" rtlCol="0" anchor="t"/>
          <a:lstStyle/>
          <a:p>
            <a:pPr algn="l" indent="0" marL="0">
              <a:lnSpc>
                <a:spcPts val="2100"/>
              </a:lnSpc>
              <a:buNone/>
            </a:pPr>
            <a:r>
              <a:rPr lang="en-US" sz="1700" dirty="0">
                <a:solidFill>
                  <a:srgbClr val="5C4E3D"/>
                </a:solidFill>
                <a:latin typeface="Libre Baskerville" pitchFamily="34" charset="0"/>
                <a:ea typeface="Libre Baskerville" pitchFamily="34" charset="-122"/>
                <a:cs typeface="Libre Baskerville" pitchFamily="34" charset="-120"/>
              </a:rPr>
              <a:t>Transformasi Supervisi: Dari Otoritatif ke Pembinaan Profesional</a:t>
            </a:r>
            <a:endParaRPr lang="en-US" sz="1700" dirty="0"/>
          </a:p>
        </p:txBody>
      </p:sp>
      <p:sp>
        <p:nvSpPr>
          <p:cNvPr id="3" name="Text 1"/>
          <p:cNvSpPr/>
          <p:nvPr/>
        </p:nvSpPr>
        <p:spPr>
          <a:xfrm>
            <a:off x="3038475" y="695206"/>
            <a:ext cx="8553331" cy="268367"/>
          </a:xfrm>
          <a:prstGeom prst="rect">
            <a:avLst/>
          </a:prstGeom>
          <a:noFill/>
          <a:ln/>
        </p:spPr>
        <p:txBody>
          <a:bodyPr wrap="square" lIns="0" tIns="0" rIns="0" bIns="0" rtlCol="0" anchor="t"/>
          <a:lstStyle/>
          <a:p>
            <a:pPr algn="l" indent="0" marL="0">
              <a:lnSpc>
                <a:spcPts val="1050"/>
              </a:lnSpc>
              <a:buNone/>
            </a:pPr>
            <a:r>
              <a:rPr lang="en-US" sz="850" dirty="0">
                <a:solidFill>
                  <a:srgbClr val="454240"/>
                </a:solidFill>
                <a:latin typeface="DM Sans" pitchFamily="34" charset="0"/>
                <a:ea typeface="DM Sans" pitchFamily="34" charset="-122"/>
                <a:cs typeface="DM Sans" pitchFamily="34" charset="-120"/>
              </a:rPr>
              <a:t>Transformasi supervisi dari pendekatan otoritatif ke pembinaan profesional sejalan dengan tuntutan abad ke-21, di mana guru dituntut menjadi pembelajar sepanjang hayat. Peran supervisor menjadi lebih kompleks, tidak hanya sebagai pengamat kinerja, tetapi juga mentor, konsultan, dan fasilitator pembelajaran.</a:t>
            </a:r>
            <a:endParaRPr lang="en-US" sz="850" dirty="0"/>
          </a:p>
        </p:txBody>
      </p:sp>
      <p:pic>
        <p:nvPicPr>
          <p:cNvPr id="4" name="Image 0" descr="preencoded.png">    </p:cNvPr>
          <p:cNvPicPr>
            <a:picLocks noChangeAspect="1"/>
          </p:cNvPicPr>
          <p:nvPr/>
        </p:nvPicPr>
        <p:blipFill>
          <a:blip r:embed="rId1"/>
          <a:stretch>
            <a:fillRect/>
          </a:stretch>
        </p:blipFill>
        <p:spPr>
          <a:xfrm>
            <a:off x="3038475" y="1096923"/>
            <a:ext cx="5466993" cy="3280172"/>
          </a:xfrm>
          <a:prstGeom prst="rect">
            <a:avLst/>
          </a:prstGeom>
        </p:spPr>
      </p:pic>
      <p:sp>
        <p:nvSpPr>
          <p:cNvPr id="5" name="Text 2"/>
          <p:cNvSpPr/>
          <p:nvPr/>
        </p:nvSpPr>
        <p:spPr>
          <a:xfrm>
            <a:off x="8777645" y="2223016"/>
            <a:ext cx="2056567" cy="169426"/>
          </a:xfrm>
          <a:prstGeom prst="rect">
            <a:avLst/>
          </a:prstGeom>
          <a:noFill/>
          <a:ln/>
        </p:spPr>
        <p:txBody>
          <a:bodyPr wrap="none" lIns="0" tIns="0" rIns="0" bIns="0" rtlCol="0" anchor="t"/>
          <a:lstStyle/>
          <a:p>
            <a:pPr algn="l" indent="0" marL="0">
              <a:lnSpc>
                <a:spcPts val="1300"/>
              </a:lnSpc>
              <a:buNone/>
            </a:pPr>
            <a:r>
              <a:rPr lang="en-US" sz="1050" dirty="0">
                <a:solidFill>
                  <a:srgbClr val="5C4E3D"/>
                </a:solidFill>
                <a:latin typeface="Libre Baskerville" pitchFamily="34" charset="0"/>
                <a:ea typeface="Libre Baskerville" pitchFamily="34" charset="-122"/>
                <a:cs typeface="Libre Baskerville" pitchFamily="34" charset="-120"/>
              </a:rPr>
              <a:t>Supervisi Awal: Inspeksi Kaku</a:t>
            </a:r>
            <a:endParaRPr lang="en-US" sz="1050" dirty="0"/>
          </a:p>
        </p:txBody>
      </p:sp>
      <p:sp>
        <p:nvSpPr>
          <p:cNvPr id="6" name="Text 3"/>
          <p:cNvSpPr/>
          <p:nvPr/>
        </p:nvSpPr>
        <p:spPr>
          <a:xfrm>
            <a:off x="8777645" y="2451616"/>
            <a:ext cx="2821662" cy="805101"/>
          </a:xfrm>
          <a:prstGeom prst="rect">
            <a:avLst/>
          </a:prstGeom>
          <a:noFill/>
          <a:ln/>
        </p:spPr>
        <p:txBody>
          <a:bodyPr wrap="square" lIns="0" tIns="0" rIns="0" bIns="0" rtlCol="0" anchor="t"/>
          <a:lstStyle/>
          <a:p>
            <a:pPr algn="l" indent="0" marL="0">
              <a:lnSpc>
                <a:spcPts val="1050"/>
              </a:lnSpc>
              <a:buNone/>
            </a:pPr>
            <a:r>
              <a:rPr lang="en-US" sz="850" dirty="0">
                <a:solidFill>
                  <a:srgbClr val="454240"/>
                </a:solidFill>
                <a:latin typeface="DM Sans" pitchFamily="34" charset="0"/>
                <a:ea typeface="DM Sans" pitchFamily="34" charset="-122"/>
                <a:cs typeface="DM Sans" pitchFamily="34" charset="-120"/>
              </a:rPr>
              <a:t>Sebelum abad ke-20, supervisi bersifat inspeksi, fokus pada kepatuhan administratif. Pengawas mengontrol guru sesuai ketentuan, bukan sebagai profesional reflektif. Model kaku ini minim kontribusi pada peningkatan kualitas belajar, membuat guru merasa tertekan.</a:t>
            </a:r>
            <a:endParaRPr lang="en-US" sz="850" dirty="0"/>
          </a:p>
        </p:txBody>
      </p:sp>
      <p:sp>
        <p:nvSpPr>
          <p:cNvPr id="7" name="Text 4"/>
          <p:cNvSpPr/>
          <p:nvPr/>
        </p:nvSpPr>
        <p:spPr>
          <a:xfrm>
            <a:off x="3038475" y="5618559"/>
            <a:ext cx="2821662" cy="338852"/>
          </a:xfrm>
          <a:prstGeom prst="rect">
            <a:avLst/>
          </a:prstGeom>
          <a:noFill/>
          <a:ln/>
        </p:spPr>
        <p:txBody>
          <a:bodyPr wrap="square" lIns="0" tIns="0" rIns="0" bIns="0" rtlCol="0" anchor="t"/>
          <a:lstStyle/>
          <a:p>
            <a:pPr algn="l" indent="0" marL="0">
              <a:lnSpc>
                <a:spcPts val="1300"/>
              </a:lnSpc>
              <a:buNone/>
            </a:pPr>
            <a:r>
              <a:rPr lang="en-US" sz="1050" dirty="0">
                <a:solidFill>
                  <a:srgbClr val="5C4E3D"/>
                </a:solidFill>
                <a:latin typeface="Libre Baskerville" pitchFamily="34" charset="0"/>
                <a:ea typeface="Libre Baskerville" pitchFamily="34" charset="-122"/>
                <a:cs typeface="Libre Baskerville" pitchFamily="34" charset="-120"/>
              </a:rPr>
              <a:t>Era Peralihan: Pembinaan &amp; Pengembangan</a:t>
            </a:r>
            <a:endParaRPr lang="en-US" sz="1050" dirty="0"/>
          </a:p>
        </p:txBody>
      </p:sp>
      <p:sp>
        <p:nvSpPr>
          <p:cNvPr id="8" name="Text 5"/>
          <p:cNvSpPr/>
          <p:nvPr/>
        </p:nvSpPr>
        <p:spPr>
          <a:xfrm>
            <a:off x="3038475" y="6016585"/>
            <a:ext cx="2821662" cy="805101"/>
          </a:xfrm>
          <a:prstGeom prst="rect">
            <a:avLst/>
          </a:prstGeom>
          <a:noFill/>
          <a:ln/>
        </p:spPr>
        <p:txBody>
          <a:bodyPr wrap="square" lIns="0" tIns="0" rIns="0" bIns="0" rtlCol="0" anchor="t"/>
          <a:lstStyle/>
          <a:p>
            <a:pPr algn="l" indent="0" marL="0">
              <a:lnSpc>
                <a:spcPts val="1050"/>
              </a:lnSpc>
              <a:buNone/>
            </a:pPr>
            <a:r>
              <a:rPr lang="en-US" sz="850" dirty="0">
                <a:solidFill>
                  <a:srgbClr val="454240"/>
                </a:solidFill>
                <a:latin typeface="DM Sans" pitchFamily="34" charset="0"/>
                <a:ea typeface="DM Sans" pitchFamily="34" charset="-122"/>
                <a:cs typeface="DM Sans" pitchFamily="34" charset="-120"/>
              </a:rPr>
              <a:t>Pertengahan abad ke-20, paradigma bergeser. Guru dipandang strategis, butuh pembinaan konstruktif. Supervisi klinis muncul, menekankan kemitraan, observasi langsung, umpan balik objektif, dan dialog reflektif. Guru mulai mengevaluasi diri dengan fasilitasi supervisor.</a:t>
            </a:r>
            <a:endParaRPr lang="en-US" sz="850" dirty="0"/>
          </a:p>
        </p:txBody>
      </p:sp>
      <p:pic>
        <p:nvPicPr>
          <p:cNvPr id="9" name="Image 1" descr="preencoded.png">    </p:cNvPr>
          <p:cNvPicPr>
            <a:picLocks noChangeAspect="1"/>
          </p:cNvPicPr>
          <p:nvPr/>
        </p:nvPicPr>
        <p:blipFill>
          <a:blip r:embed="rId2"/>
          <a:stretch>
            <a:fillRect/>
          </a:stretch>
        </p:blipFill>
        <p:spPr>
          <a:xfrm>
            <a:off x="6132314" y="4577120"/>
            <a:ext cx="5466993" cy="328017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1043821"/>
            <a:ext cx="7556421" cy="992267"/>
          </a:xfrm>
          <a:prstGeom prst="rect">
            <a:avLst/>
          </a:prstGeom>
          <a:noFill/>
          <a:ln/>
        </p:spPr>
        <p:txBody>
          <a:bodyPr wrap="square" lIns="0" tIns="0" rIns="0" bIns="0" rtlCol="0" anchor="t"/>
          <a:lstStyle/>
          <a:p>
            <a:pPr algn="l" indent="0" marL="0">
              <a:lnSpc>
                <a:spcPts val="3900"/>
              </a:lnSpc>
              <a:buNone/>
            </a:pPr>
            <a:r>
              <a:rPr lang="en-US" sz="3100" dirty="0">
                <a:solidFill>
                  <a:srgbClr val="5C4E3D"/>
                </a:solidFill>
                <a:latin typeface="Libre Baskerville" pitchFamily="34" charset="0"/>
                <a:ea typeface="Libre Baskerville" pitchFamily="34" charset="-122"/>
                <a:cs typeface="Libre Baskerville" pitchFamily="34" charset="-120"/>
              </a:rPr>
              <a:t>Supervisi Kontemporer: Kolaboratif, Reflektif, dan Berbasis Data</a:t>
            </a:r>
            <a:endParaRPr lang="en-US" sz="3100" dirty="0"/>
          </a:p>
        </p:txBody>
      </p:sp>
      <p:sp>
        <p:nvSpPr>
          <p:cNvPr id="4" name="Text 1"/>
          <p:cNvSpPr/>
          <p:nvPr/>
        </p:nvSpPr>
        <p:spPr>
          <a:xfrm>
            <a:off x="6280190" y="2333744"/>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Supervisi pendidikan kini berkembang ke arah kolaboratif dan reflektif, bukan lagi kegiatan insidental. Fokusnya pada pengembangan kompetensi pedagogik, profesional, dan sosial guru melalui interaksi dua arah.</a:t>
            </a:r>
            <a:endParaRPr lang="en-US" sz="1550" dirty="0"/>
          </a:p>
        </p:txBody>
      </p:sp>
      <p:sp>
        <p:nvSpPr>
          <p:cNvPr id="5" name="Text 2"/>
          <p:cNvSpPr/>
          <p:nvPr/>
        </p:nvSpPr>
        <p:spPr>
          <a:xfrm>
            <a:off x="6280190" y="3509605"/>
            <a:ext cx="7556421" cy="1905354"/>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454240"/>
                </a:solidFill>
                <a:latin typeface="DM Sans" pitchFamily="34" charset="0"/>
                <a:ea typeface="DM Sans" pitchFamily="34" charset="-122"/>
                <a:cs typeface="DM Sans" pitchFamily="34" charset="-120"/>
              </a:rPr>
              <a:t>Penggunaan Data:</a:t>
            </a:r>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 Data hasil belajar siswa, observasi kelas, dan umpan balik digunakan untuk menganalisis kekuatan dan kelemahan pengajaran. Guru dilatih membaca dan merefleksikan data sebagai evaluasi diri.</a:t>
            </a:r>
            <a:endParaRPr lang="en-US" sz="1550" dirty="0"/>
          </a:p>
          <a:p>
            <a:pPr algn="l" marL="342900" indent="-342900">
              <a:lnSpc>
                <a:spcPts val="2500"/>
              </a:lnSpc>
              <a:buSzPct val="100000"/>
              <a:buChar char="•"/>
            </a:pPr>
            <a:r>
              <a:rPr lang="en-US" sz="1550" b="1" dirty="0">
                <a:solidFill>
                  <a:srgbClr val="454240"/>
                </a:solidFill>
                <a:latin typeface="DM Sans" pitchFamily="34" charset="0"/>
                <a:ea typeface="DM Sans" pitchFamily="34" charset="-122"/>
                <a:cs typeface="DM Sans" pitchFamily="34" charset="-120"/>
              </a:rPr>
              <a:t>Komunitas Pembelajaran Profesional:</a:t>
            </a:r>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 Mendorong terbentuknya komunitas di sekolah sebagai ruang diskusi, refleksi, dan kolaborasi antar guru. Supervisor memfasilitasi proses pembelajaran produktif untuk peningkatan mutu.</a:t>
            </a:r>
            <a:endParaRPr lang="en-US" sz="1550" dirty="0"/>
          </a:p>
        </p:txBody>
      </p:sp>
      <p:sp>
        <p:nvSpPr>
          <p:cNvPr id="6" name="Shape 3"/>
          <p:cNvSpPr/>
          <p:nvPr/>
        </p:nvSpPr>
        <p:spPr>
          <a:xfrm>
            <a:off x="6280190" y="5638201"/>
            <a:ext cx="7556421" cy="1478280"/>
          </a:xfrm>
          <a:prstGeom prst="roundRect">
            <a:avLst>
              <a:gd name="adj" fmla="val 5639"/>
            </a:avLst>
          </a:prstGeom>
          <a:solidFill>
            <a:srgbClr val="F3E4BF"/>
          </a:solidFill>
          <a:ln/>
        </p:spPr>
      </p:sp>
      <p:pic>
        <p:nvPicPr>
          <p:cNvPr id="7" name="Image 1" descr="preencoded.png">    </p:cNvPr>
          <p:cNvPicPr>
            <a:picLocks noChangeAspect="1"/>
          </p:cNvPicPr>
          <p:nvPr/>
        </p:nvPicPr>
        <p:blipFill>
          <a:blip r:embed="rId2"/>
          <a:stretch>
            <a:fillRect/>
          </a:stretch>
        </p:blipFill>
        <p:spPr>
          <a:xfrm>
            <a:off x="6478548" y="5933476"/>
            <a:ext cx="248007" cy="198358"/>
          </a:xfrm>
          <a:prstGeom prst="rect">
            <a:avLst/>
          </a:prstGeom>
        </p:spPr>
      </p:pic>
      <p:sp>
        <p:nvSpPr>
          <p:cNvPr id="8" name="Text 4"/>
          <p:cNvSpPr/>
          <p:nvPr/>
        </p:nvSpPr>
        <p:spPr>
          <a:xfrm>
            <a:off x="6924913" y="5886089"/>
            <a:ext cx="6713339" cy="952619"/>
          </a:xfrm>
          <a:prstGeom prst="rect">
            <a:avLst/>
          </a:prstGeom>
          <a:noFill/>
          <a:ln/>
        </p:spPr>
        <p:txBody>
          <a:bodyPr wrap="square" lIns="0" tIns="0" rIns="0" bIns="0" rtlCol="0" anchor="t"/>
          <a:lstStyle/>
          <a:p>
            <a:pPr algn="l" indent="0" marL="0">
              <a:lnSpc>
                <a:spcPts val="2500"/>
              </a:lnSpc>
              <a:buNone/>
            </a:pPr>
            <a:r>
              <a:rPr lang="en-US" sz="1550" dirty="0">
                <a:solidFill>
                  <a:srgbClr val="000000"/>
                </a:solidFill>
                <a:latin typeface="DM Sans" pitchFamily="34" charset="0"/>
                <a:ea typeface="DM Sans" pitchFamily="34" charset="-122"/>
                <a:cs typeface="DM Sans" pitchFamily="34" charset="-120"/>
              </a:rPr>
              <a:t>Supervisi yang efektif dapat menjadi instrumen strategis dalam peningkatan kualitas pembelajaran jika dilakukan secara terencana, terfokus, dan berbasis kebutuhan guru.</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872026" y="338257"/>
            <a:ext cx="4472226" cy="281702"/>
          </a:xfrm>
          <a:prstGeom prst="rect">
            <a:avLst/>
          </a:prstGeom>
          <a:noFill/>
          <a:ln/>
        </p:spPr>
        <p:txBody>
          <a:bodyPr wrap="none" lIns="0" tIns="0" rIns="0" bIns="0" rtlCol="0" anchor="t"/>
          <a:lstStyle/>
          <a:p>
            <a:pPr algn="l" indent="0" marL="0">
              <a:lnSpc>
                <a:spcPts val="2200"/>
              </a:lnSpc>
              <a:buNone/>
            </a:pPr>
            <a:r>
              <a:rPr lang="en-US" sz="1750" dirty="0">
                <a:solidFill>
                  <a:srgbClr val="5C4E3D"/>
                </a:solidFill>
                <a:latin typeface="Libre Baskerville" pitchFamily="34" charset="0"/>
                <a:ea typeface="Libre Baskerville" pitchFamily="34" charset="-122"/>
                <a:cs typeface="Libre Baskerville" pitchFamily="34" charset="-120"/>
              </a:rPr>
              <a:t>Supervisi di Era Digital dan Globalisasi</a:t>
            </a:r>
            <a:endParaRPr lang="en-US" sz="1750" dirty="0"/>
          </a:p>
        </p:txBody>
      </p:sp>
      <p:pic>
        <p:nvPicPr>
          <p:cNvPr id="3" name="Image 0" descr="preencoded.png">    </p:cNvPr>
          <p:cNvPicPr>
            <a:picLocks noChangeAspect="1"/>
          </p:cNvPicPr>
          <p:nvPr/>
        </p:nvPicPr>
        <p:blipFill>
          <a:blip r:embed="rId1"/>
          <a:stretch>
            <a:fillRect/>
          </a:stretch>
        </p:blipFill>
        <p:spPr>
          <a:xfrm>
            <a:off x="2872026" y="787837"/>
            <a:ext cx="5679877" cy="3407926"/>
          </a:xfrm>
          <a:prstGeom prst="rect">
            <a:avLst/>
          </a:prstGeom>
        </p:spPr>
      </p:pic>
      <p:sp>
        <p:nvSpPr>
          <p:cNvPr id="4" name="Text 1"/>
          <p:cNvSpPr/>
          <p:nvPr/>
        </p:nvSpPr>
        <p:spPr>
          <a:xfrm>
            <a:off x="8834318" y="1640205"/>
            <a:ext cx="2767608" cy="175974"/>
          </a:xfrm>
          <a:prstGeom prst="rect">
            <a:avLst/>
          </a:prstGeom>
          <a:noFill/>
          <a:ln/>
        </p:spPr>
        <p:txBody>
          <a:bodyPr wrap="none" lIns="0" tIns="0" rIns="0" bIns="0" rtlCol="0" anchor="t"/>
          <a:lstStyle/>
          <a:p>
            <a:pPr algn="l" indent="0" marL="0">
              <a:lnSpc>
                <a:spcPts val="1350"/>
              </a:lnSpc>
              <a:buNone/>
            </a:pPr>
            <a:r>
              <a:rPr lang="en-US" sz="1100" dirty="0">
                <a:solidFill>
                  <a:srgbClr val="5C4E3D"/>
                </a:solidFill>
                <a:latin typeface="Libre Baskerville" pitchFamily="34" charset="0"/>
                <a:ea typeface="Libre Baskerville" pitchFamily="34" charset="-122"/>
                <a:cs typeface="Libre Baskerville" pitchFamily="34" charset="-120"/>
              </a:rPr>
              <a:t>E-Supervisi: Memanfaatkan Teknologi</a:t>
            </a:r>
            <a:endParaRPr lang="en-US" sz="1100" dirty="0"/>
          </a:p>
        </p:txBody>
      </p:sp>
      <p:sp>
        <p:nvSpPr>
          <p:cNvPr id="5" name="Text 2"/>
          <p:cNvSpPr/>
          <p:nvPr/>
        </p:nvSpPr>
        <p:spPr>
          <a:xfrm>
            <a:off x="8834318" y="1880116"/>
            <a:ext cx="2931557" cy="847249"/>
          </a:xfrm>
          <a:prstGeom prst="rect">
            <a:avLst/>
          </a:prstGeom>
          <a:noFill/>
          <a:ln/>
        </p:spPr>
        <p:txBody>
          <a:bodyPr wrap="square" lIns="0" tIns="0" rIns="0" bIns="0" rtlCol="0" anchor="t"/>
          <a:lstStyle/>
          <a:p>
            <a:pPr algn="l" indent="0" marL="0">
              <a:lnSpc>
                <a:spcPts val="1100"/>
              </a:lnSpc>
              <a:buNone/>
            </a:pPr>
            <a:r>
              <a:rPr lang="en-US" sz="850" dirty="0">
                <a:solidFill>
                  <a:srgbClr val="454240"/>
                </a:solidFill>
                <a:latin typeface="DM Sans" pitchFamily="34" charset="0"/>
                <a:ea typeface="DM Sans" pitchFamily="34" charset="-122"/>
                <a:cs typeface="DM Sans" pitchFamily="34" charset="-120"/>
              </a:rPr>
              <a:t>Perkembangan teknologi informasi melahirkan model e-supervisi, memanfaatkan platform digital seperti aplikasi observasi daring, rekaman video, dan sistem informasi manajemen kinerja. Ini memperluas cakupan dan fleksibilitas supervisi, memungkinkan virtualisasi tanpa mengurangi kualitas.</a:t>
            </a:r>
            <a:endParaRPr lang="en-US" sz="850" dirty="0"/>
          </a:p>
        </p:txBody>
      </p:sp>
      <p:sp>
        <p:nvSpPr>
          <p:cNvPr id="6" name="Text 3"/>
          <p:cNvSpPr/>
          <p:nvPr/>
        </p:nvSpPr>
        <p:spPr>
          <a:xfrm>
            <a:off x="8834318" y="2784872"/>
            <a:ext cx="2931557" cy="564833"/>
          </a:xfrm>
          <a:prstGeom prst="rect">
            <a:avLst/>
          </a:prstGeom>
          <a:noFill/>
          <a:ln/>
        </p:spPr>
        <p:txBody>
          <a:bodyPr wrap="square" lIns="0" tIns="0" rIns="0" bIns="0" rtlCol="0" anchor="t"/>
          <a:lstStyle/>
          <a:p>
            <a:pPr algn="l" indent="0" marL="0">
              <a:lnSpc>
                <a:spcPts val="1100"/>
              </a:lnSpc>
              <a:buNone/>
            </a:pPr>
            <a:r>
              <a:rPr lang="en-US" sz="850" dirty="0">
                <a:solidFill>
                  <a:srgbClr val="454240"/>
                </a:solidFill>
                <a:latin typeface="DM Sans" pitchFamily="34" charset="0"/>
                <a:ea typeface="DM Sans" pitchFamily="34" charset="-122"/>
                <a:cs typeface="DM Sans" pitchFamily="34" charset="-120"/>
              </a:rPr>
              <a:t>Keunggulannya termasuk dokumentasi rapi, efisiensi waktu dan biaya, serta akses hasil evaluasi kapan saja. Namun, tantangan seperti keterbatasan jaringan, literasi digital, dan pelatihan masih perlu diatasi.</a:t>
            </a:r>
            <a:endParaRPr lang="en-US" sz="850" dirty="0"/>
          </a:p>
        </p:txBody>
      </p:sp>
      <p:sp>
        <p:nvSpPr>
          <p:cNvPr id="7" name="Text 4"/>
          <p:cNvSpPr/>
          <p:nvPr/>
        </p:nvSpPr>
        <p:spPr>
          <a:xfrm>
            <a:off x="2872026" y="5263872"/>
            <a:ext cx="1436132" cy="175974"/>
          </a:xfrm>
          <a:prstGeom prst="rect">
            <a:avLst/>
          </a:prstGeom>
          <a:noFill/>
          <a:ln/>
        </p:spPr>
        <p:txBody>
          <a:bodyPr wrap="none" lIns="0" tIns="0" rIns="0" bIns="0" rtlCol="0" anchor="t"/>
          <a:lstStyle/>
          <a:p>
            <a:pPr algn="l" indent="0" marL="0">
              <a:lnSpc>
                <a:spcPts val="1350"/>
              </a:lnSpc>
              <a:buNone/>
            </a:pPr>
            <a:r>
              <a:rPr lang="en-US" sz="1100" dirty="0">
                <a:solidFill>
                  <a:srgbClr val="5C4E3D"/>
                </a:solidFill>
                <a:latin typeface="Libre Baskerville" pitchFamily="34" charset="0"/>
                <a:ea typeface="Libre Baskerville" pitchFamily="34" charset="-122"/>
                <a:cs typeface="Libre Baskerville" pitchFamily="34" charset="-120"/>
              </a:rPr>
              <a:t>Adaptasi Globalisasi</a:t>
            </a:r>
            <a:endParaRPr lang="en-US" sz="1100" dirty="0"/>
          </a:p>
        </p:txBody>
      </p:sp>
      <p:sp>
        <p:nvSpPr>
          <p:cNvPr id="8" name="Text 5"/>
          <p:cNvSpPr/>
          <p:nvPr/>
        </p:nvSpPr>
        <p:spPr>
          <a:xfrm>
            <a:off x="2872026" y="5503783"/>
            <a:ext cx="2931557" cy="706041"/>
          </a:xfrm>
          <a:prstGeom prst="rect">
            <a:avLst/>
          </a:prstGeom>
          <a:noFill/>
          <a:ln/>
        </p:spPr>
        <p:txBody>
          <a:bodyPr wrap="square" lIns="0" tIns="0" rIns="0" bIns="0" rtlCol="0" anchor="t"/>
          <a:lstStyle/>
          <a:p>
            <a:pPr algn="l" indent="0" marL="0">
              <a:lnSpc>
                <a:spcPts val="1100"/>
              </a:lnSpc>
              <a:buNone/>
            </a:pPr>
            <a:r>
              <a:rPr lang="en-US" sz="850" dirty="0">
                <a:solidFill>
                  <a:srgbClr val="454240"/>
                </a:solidFill>
                <a:latin typeface="DM Sans" pitchFamily="34" charset="0"/>
                <a:ea typeface="DM Sans" pitchFamily="34" charset="-122"/>
                <a:cs typeface="DM Sans" pitchFamily="34" charset="-120"/>
              </a:rPr>
              <a:t>Globalisasi menuntut supervisi yang adaptif terhadap perubahan kurikulum, pendekatan pembelajaran berbasis kompetensi, dan standar internasional. Ini meningkatkan kapasitas supervisor untuk memahami dan memfasilitasi kebutuhan guru.</a:t>
            </a:r>
            <a:endParaRPr lang="en-US" sz="850" dirty="0"/>
          </a:p>
        </p:txBody>
      </p:sp>
      <p:sp>
        <p:nvSpPr>
          <p:cNvPr id="9" name="Text 6"/>
          <p:cNvSpPr/>
          <p:nvPr/>
        </p:nvSpPr>
        <p:spPr>
          <a:xfrm>
            <a:off x="2872026" y="6267331"/>
            <a:ext cx="2931557" cy="706041"/>
          </a:xfrm>
          <a:prstGeom prst="rect">
            <a:avLst/>
          </a:prstGeom>
          <a:noFill/>
          <a:ln/>
        </p:spPr>
        <p:txBody>
          <a:bodyPr wrap="square" lIns="0" tIns="0" rIns="0" bIns="0" rtlCol="0" anchor="t"/>
          <a:lstStyle/>
          <a:p>
            <a:pPr algn="l" indent="0" marL="0">
              <a:lnSpc>
                <a:spcPts val="1100"/>
              </a:lnSpc>
              <a:buNone/>
            </a:pPr>
            <a:r>
              <a:rPr lang="en-US" sz="850" dirty="0">
                <a:solidFill>
                  <a:srgbClr val="454240"/>
                </a:solidFill>
                <a:latin typeface="DM Sans" pitchFamily="34" charset="0"/>
                <a:ea typeface="DM Sans" pitchFamily="34" charset="-122"/>
                <a:cs typeface="DM Sans" pitchFamily="34" charset="-120"/>
              </a:rPr>
              <a:t>Secara keseluruhan, supervisi kini berorientasi pada pembinaan profesional berkelanjutan, mendorong pengembangan kapasitas guru secara holistik, bermartabat, dan berfokus pada peningkatan mutu pendidikan.</a:t>
            </a:r>
            <a:endParaRPr lang="en-US" sz="850" dirty="0"/>
          </a:p>
        </p:txBody>
      </p:sp>
      <p:pic>
        <p:nvPicPr>
          <p:cNvPr id="10" name="Image 1" descr="preencoded.png">    </p:cNvPr>
          <p:cNvPicPr>
            <a:picLocks noChangeAspect="1"/>
          </p:cNvPicPr>
          <p:nvPr/>
        </p:nvPicPr>
        <p:blipFill>
          <a:blip r:embed="rId2"/>
          <a:stretch>
            <a:fillRect/>
          </a:stretch>
        </p:blipFill>
        <p:spPr>
          <a:xfrm>
            <a:off x="6085999" y="4411504"/>
            <a:ext cx="5679877" cy="340792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996434"/>
            <a:ext cx="7331512" cy="496133"/>
          </a:xfrm>
          <a:prstGeom prst="rect">
            <a:avLst/>
          </a:prstGeom>
          <a:noFill/>
          <a:ln/>
        </p:spPr>
        <p:txBody>
          <a:bodyPr wrap="none" lIns="0" tIns="0" rIns="0" bIns="0" rtlCol="0" anchor="t"/>
          <a:lstStyle/>
          <a:p>
            <a:pPr algn="l" indent="0" marL="0">
              <a:lnSpc>
                <a:spcPts val="3900"/>
              </a:lnSpc>
              <a:buNone/>
            </a:pPr>
            <a:r>
              <a:rPr lang="en-US" sz="3100" dirty="0">
                <a:solidFill>
                  <a:srgbClr val="5C4E3D"/>
                </a:solidFill>
                <a:latin typeface="Libre Baskerville" pitchFamily="34" charset="0"/>
                <a:ea typeface="Libre Baskerville" pitchFamily="34" charset="-122"/>
                <a:cs typeface="Libre Baskerville" pitchFamily="34" charset="-120"/>
              </a:rPr>
              <a:t>Tujuan Utama Supervisi Pendidikan</a:t>
            </a:r>
            <a:endParaRPr lang="en-US" sz="3100" dirty="0"/>
          </a:p>
        </p:txBody>
      </p:sp>
      <p:sp>
        <p:nvSpPr>
          <p:cNvPr id="3" name="Text 1"/>
          <p:cNvSpPr/>
          <p:nvPr/>
        </p:nvSpPr>
        <p:spPr>
          <a:xfrm>
            <a:off x="793790" y="1889403"/>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Supervisi pendidikan adalah instrumen penting untuk menjamin kualitas dan efektivitas pembelajaran. Tujuannya melampaui sekadar memastikan prosedur, menuju pembinaan profesionalisme pendidik berkelanjutan. Supervisi yang baik meningkatkan mutu pembelajaran, membangun budaya reflektif, dan mendorong pengembangan kapasitas guru.</a:t>
            </a:r>
            <a:endParaRPr lang="en-US" sz="1550" dirty="0"/>
          </a:p>
        </p:txBody>
      </p:sp>
      <p:sp>
        <p:nvSpPr>
          <p:cNvPr id="4" name="Shape 2"/>
          <p:cNvSpPr/>
          <p:nvPr/>
        </p:nvSpPr>
        <p:spPr>
          <a:xfrm>
            <a:off x="793790" y="3065264"/>
            <a:ext cx="4215289" cy="4167783"/>
          </a:xfrm>
          <a:prstGeom prst="roundRect">
            <a:avLst>
              <a:gd name="adj" fmla="val 2000"/>
            </a:avLst>
          </a:prstGeom>
          <a:solidFill>
            <a:srgbClr val="F7EDD4"/>
          </a:solidFill>
          <a:ln w="7620">
            <a:solidFill>
              <a:srgbClr val="DDD3BA"/>
            </a:solidFill>
            <a:prstDash val="solid"/>
          </a:ln>
        </p:spPr>
      </p:sp>
      <p:sp>
        <p:nvSpPr>
          <p:cNvPr id="5" name="Shape 3"/>
          <p:cNvSpPr/>
          <p:nvPr/>
        </p:nvSpPr>
        <p:spPr>
          <a:xfrm>
            <a:off x="999768" y="3271242"/>
            <a:ext cx="595313" cy="595313"/>
          </a:xfrm>
          <a:prstGeom prst="roundRect">
            <a:avLst>
              <a:gd name="adj" fmla="val 15358451"/>
            </a:avLst>
          </a:prstGeom>
          <a:solidFill>
            <a:srgbClr val="B88E23"/>
          </a:solidFill>
          <a:ln/>
        </p:spPr>
      </p:sp>
      <p:pic>
        <p:nvPicPr>
          <p:cNvPr id="6"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63479" y="3434834"/>
            <a:ext cx="267891" cy="267891"/>
          </a:xfrm>
          <a:prstGeom prst="rect">
            <a:avLst/>
          </a:prstGeom>
        </p:spPr>
      </p:pic>
      <p:sp>
        <p:nvSpPr>
          <p:cNvPr id="7" name="Text 4"/>
          <p:cNvSpPr/>
          <p:nvPr/>
        </p:nvSpPr>
        <p:spPr>
          <a:xfrm>
            <a:off x="999768" y="4064913"/>
            <a:ext cx="3803333" cy="620316"/>
          </a:xfrm>
          <a:prstGeom prst="rect">
            <a:avLst/>
          </a:prstGeom>
          <a:noFill/>
          <a:ln/>
        </p:spPr>
        <p:txBody>
          <a:bodyPr wrap="squar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Meningkatkan Kualitas Pembelajaran</a:t>
            </a:r>
            <a:endParaRPr lang="en-US" sz="1950" dirty="0"/>
          </a:p>
        </p:txBody>
      </p:sp>
      <p:sp>
        <p:nvSpPr>
          <p:cNvPr id="8" name="Text 5"/>
          <p:cNvSpPr/>
          <p:nvPr/>
        </p:nvSpPr>
        <p:spPr>
          <a:xfrm>
            <a:off x="999768" y="4804291"/>
            <a:ext cx="3803333" cy="2222778"/>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Memastikan proses pembelajaran efektif dan efisien. Supervisor membantu guru merencanakan, melaksanakan, dan mengevaluasi pembelajaran sesuai kebutuhan siswa dan kurikulum. Guru mengembangkan metode inovatif dan lingkungan belajar kondusif.</a:t>
            </a:r>
            <a:endParaRPr lang="en-US" sz="1550" dirty="0"/>
          </a:p>
        </p:txBody>
      </p:sp>
      <p:sp>
        <p:nvSpPr>
          <p:cNvPr id="9" name="Shape 6"/>
          <p:cNvSpPr/>
          <p:nvPr/>
        </p:nvSpPr>
        <p:spPr>
          <a:xfrm>
            <a:off x="5207437" y="3065264"/>
            <a:ext cx="4215408" cy="4167783"/>
          </a:xfrm>
          <a:prstGeom prst="roundRect">
            <a:avLst>
              <a:gd name="adj" fmla="val 2000"/>
            </a:avLst>
          </a:prstGeom>
          <a:solidFill>
            <a:srgbClr val="F7EDD4"/>
          </a:solidFill>
          <a:ln w="7620">
            <a:solidFill>
              <a:srgbClr val="DDD3BA"/>
            </a:solidFill>
            <a:prstDash val="solid"/>
          </a:ln>
        </p:spPr>
      </p:sp>
      <p:sp>
        <p:nvSpPr>
          <p:cNvPr id="10" name="Shape 7"/>
          <p:cNvSpPr/>
          <p:nvPr/>
        </p:nvSpPr>
        <p:spPr>
          <a:xfrm>
            <a:off x="5413415" y="3271242"/>
            <a:ext cx="595313" cy="595313"/>
          </a:xfrm>
          <a:prstGeom prst="roundRect">
            <a:avLst>
              <a:gd name="adj" fmla="val 15358451"/>
            </a:avLst>
          </a:prstGeom>
          <a:solidFill>
            <a:srgbClr val="B88E23"/>
          </a:solidFill>
          <a:ln/>
        </p:spPr>
      </p:sp>
      <p:pic>
        <p:nvPicPr>
          <p:cNvPr id="11"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77126" y="3434834"/>
            <a:ext cx="267891" cy="267891"/>
          </a:xfrm>
          <a:prstGeom prst="rect">
            <a:avLst/>
          </a:prstGeom>
        </p:spPr>
      </p:pic>
      <p:sp>
        <p:nvSpPr>
          <p:cNvPr id="12" name="Text 8"/>
          <p:cNvSpPr/>
          <p:nvPr/>
        </p:nvSpPr>
        <p:spPr>
          <a:xfrm>
            <a:off x="5413415" y="4064913"/>
            <a:ext cx="3803452" cy="620316"/>
          </a:xfrm>
          <a:prstGeom prst="rect">
            <a:avLst/>
          </a:prstGeom>
          <a:noFill/>
          <a:ln/>
        </p:spPr>
        <p:txBody>
          <a:bodyPr wrap="squar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Membina Profesionalisme Guru</a:t>
            </a:r>
            <a:endParaRPr lang="en-US" sz="1950" dirty="0"/>
          </a:p>
        </p:txBody>
      </p:sp>
      <p:sp>
        <p:nvSpPr>
          <p:cNvPr id="13" name="Text 9"/>
          <p:cNvSpPr/>
          <p:nvPr/>
        </p:nvSpPr>
        <p:spPr>
          <a:xfrm>
            <a:off x="5413415" y="4804291"/>
            <a:ext cx="3803452" cy="1905238"/>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Mendorong guru terus belajar, merefleksikan praktik, dan mengembangkan kompetensi (materi ajar, pedagogik, sikap profesional). Menumbuhkan motivasi inovasi dan pengembangan diri.</a:t>
            </a:r>
            <a:endParaRPr lang="en-US" sz="1550" dirty="0"/>
          </a:p>
        </p:txBody>
      </p:sp>
      <p:sp>
        <p:nvSpPr>
          <p:cNvPr id="14" name="Shape 10"/>
          <p:cNvSpPr/>
          <p:nvPr/>
        </p:nvSpPr>
        <p:spPr>
          <a:xfrm>
            <a:off x="9621203" y="3065264"/>
            <a:ext cx="4215289" cy="4167783"/>
          </a:xfrm>
          <a:prstGeom prst="roundRect">
            <a:avLst>
              <a:gd name="adj" fmla="val 2000"/>
            </a:avLst>
          </a:prstGeom>
          <a:solidFill>
            <a:srgbClr val="F7EDD4"/>
          </a:solidFill>
          <a:ln w="7620">
            <a:solidFill>
              <a:srgbClr val="DDD3BA"/>
            </a:solidFill>
            <a:prstDash val="solid"/>
          </a:ln>
        </p:spPr>
      </p:sp>
      <p:sp>
        <p:nvSpPr>
          <p:cNvPr id="15" name="Shape 11"/>
          <p:cNvSpPr/>
          <p:nvPr/>
        </p:nvSpPr>
        <p:spPr>
          <a:xfrm>
            <a:off x="9827181" y="3271242"/>
            <a:ext cx="595313" cy="595313"/>
          </a:xfrm>
          <a:prstGeom prst="roundRect">
            <a:avLst>
              <a:gd name="adj" fmla="val 15358451"/>
            </a:avLst>
          </a:prstGeom>
          <a:solidFill>
            <a:srgbClr val="B88E23"/>
          </a:solidFill>
          <a:ln/>
        </p:spPr>
      </p:sp>
      <p:pic>
        <p:nvPicPr>
          <p:cNvPr id="16"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0892" y="3434834"/>
            <a:ext cx="267891" cy="267891"/>
          </a:xfrm>
          <a:prstGeom prst="rect">
            <a:avLst/>
          </a:prstGeom>
        </p:spPr>
      </p:pic>
      <p:sp>
        <p:nvSpPr>
          <p:cNvPr id="17" name="Text 12"/>
          <p:cNvSpPr/>
          <p:nvPr/>
        </p:nvSpPr>
        <p:spPr>
          <a:xfrm>
            <a:off x="9827181" y="4064913"/>
            <a:ext cx="3803333" cy="620316"/>
          </a:xfrm>
          <a:prstGeom prst="rect">
            <a:avLst/>
          </a:prstGeom>
          <a:noFill/>
          <a:ln/>
        </p:spPr>
        <p:txBody>
          <a:bodyPr wrap="squar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Menjamin Pelaksanaan Standar Pendidikan</a:t>
            </a:r>
            <a:endParaRPr lang="en-US" sz="1950" dirty="0"/>
          </a:p>
        </p:txBody>
      </p:sp>
      <p:sp>
        <p:nvSpPr>
          <p:cNvPr id="18" name="Text 13"/>
          <p:cNvSpPr/>
          <p:nvPr/>
        </p:nvSpPr>
        <p:spPr>
          <a:xfrm>
            <a:off x="9827181" y="4804291"/>
            <a:ext cx="3803333" cy="1905238"/>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Memantau pelaksanaan standar nasional pendidikan. Memastikan pembelajaran selaras dengan standar kompetensi lulusan, isi, proses, dan penilaian, menjaga kualitas pendidikan dan kebijakan pemerintah.</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2230993" y="377785"/>
            <a:ext cx="8164116" cy="322302"/>
          </a:xfrm>
          <a:prstGeom prst="rect">
            <a:avLst/>
          </a:prstGeom>
          <a:noFill/>
          <a:ln/>
        </p:spPr>
        <p:txBody>
          <a:bodyPr wrap="none" lIns="0" tIns="0" rIns="0" bIns="0" rtlCol="0" anchor="t"/>
          <a:lstStyle/>
          <a:p>
            <a:pPr algn="l" indent="0" marL="0">
              <a:lnSpc>
                <a:spcPts val="2500"/>
              </a:lnSpc>
              <a:buNone/>
            </a:pPr>
            <a:r>
              <a:rPr lang="en-US" sz="2000" dirty="0">
                <a:solidFill>
                  <a:srgbClr val="5C4E3D"/>
                </a:solidFill>
                <a:latin typeface="Libre Baskerville" pitchFamily="34" charset="0"/>
                <a:ea typeface="Libre Baskerville" pitchFamily="34" charset="-122"/>
                <a:cs typeface="Libre Baskerville" pitchFamily="34" charset="-120"/>
              </a:rPr>
              <a:t>Fungsi Supervisi: Evaluatif, Edukatif, Administratif, dan Sosial</a:t>
            </a:r>
            <a:endParaRPr lang="en-US" sz="2000" dirty="0"/>
          </a:p>
        </p:txBody>
      </p:sp>
      <p:pic>
        <p:nvPicPr>
          <p:cNvPr id="3" name="Image 0" descr="preencoded.png">    </p:cNvPr>
          <p:cNvPicPr>
            <a:picLocks noChangeAspect="1"/>
          </p:cNvPicPr>
          <p:nvPr/>
        </p:nvPicPr>
        <p:blipFill>
          <a:blip r:embed="rId1"/>
          <a:stretch>
            <a:fillRect/>
          </a:stretch>
        </p:blipFill>
        <p:spPr>
          <a:xfrm>
            <a:off x="3176587" y="867608"/>
            <a:ext cx="8277225" cy="5176599"/>
          </a:xfrm>
          <a:prstGeom prst="rect">
            <a:avLst/>
          </a:prstGeom>
        </p:spPr>
      </p:pic>
      <p:sp>
        <p:nvSpPr>
          <p:cNvPr id="4" name="Text 1"/>
          <p:cNvSpPr/>
          <p:nvPr/>
        </p:nvSpPr>
        <p:spPr>
          <a:xfrm>
            <a:off x="3381556" y="3207085"/>
            <a:ext cx="1706507" cy="571960"/>
          </a:xfrm>
          <a:prstGeom prst="rect">
            <a:avLst/>
          </a:prstGeom>
          <a:noFill/>
          <a:ln/>
        </p:spPr>
        <p:txBody>
          <a:bodyPr wrap="square" lIns="0" tIns="0" rIns="0" bIns="0" rtlCol="0" anchor="t"/>
          <a:lstStyle/>
          <a:p>
            <a:pPr algn="r" indent="0" marL="0">
              <a:lnSpc>
                <a:spcPts val="1650"/>
              </a:lnSpc>
              <a:buNone/>
            </a:pPr>
            <a:r>
              <a:rPr lang="en-US" sz="1350" dirty="0">
                <a:solidFill>
                  <a:srgbClr val="5C4E3D"/>
                </a:solidFill>
                <a:latin typeface="Libre Baskerville" pitchFamily="34" charset="0"/>
                <a:ea typeface="Libre Baskerville" pitchFamily="34" charset="-122"/>
                <a:cs typeface="Libre Baskerville" pitchFamily="34" charset="-120"/>
              </a:rPr>
              <a:t>Social &amp; Motivational</a:t>
            </a:r>
            <a:endParaRPr lang="en-US" sz="1350" dirty="0"/>
          </a:p>
        </p:txBody>
      </p:sp>
      <p:sp>
        <p:nvSpPr>
          <p:cNvPr id="5" name="Text 2"/>
          <p:cNvSpPr/>
          <p:nvPr/>
        </p:nvSpPr>
        <p:spPr>
          <a:xfrm>
            <a:off x="6461563" y="5395628"/>
            <a:ext cx="1706508" cy="571960"/>
          </a:xfrm>
          <a:prstGeom prst="rect">
            <a:avLst/>
          </a:prstGeom>
          <a:noFill/>
          <a:ln/>
        </p:spPr>
        <p:txBody>
          <a:bodyPr wrap="square" lIns="0" tIns="0" rIns="0" bIns="0" rtlCol="0" anchor="t"/>
          <a:lstStyle/>
          <a:p>
            <a:pPr algn="ctr" indent="0" marL="0">
              <a:lnSpc>
                <a:spcPts val="1650"/>
              </a:lnSpc>
              <a:buNone/>
            </a:pPr>
            <a:r>
              <a:rPr lang="en-US" sz="1350" dirty="0">
                <a:solidFill>
                  <a:srgbClr val="5C4E3D"/>
                </a:solidFill>
                <a:latin typeface="Libre Baskerville" pitchFamily="34" charset="0"/>
                <a:ea typeface="Libre Baskerville" pitchFamily="34" charset="-122"/>
                <a:cs typeface="Libre Baskerville" pitchFamily="34" charset="-120"/>
              </a:rPr>
              <a:t>Administrative</a:t>
            </a:r>
            <a:endParaRPr lang="en-US" sz="1350" dirty="0"/>
          </a:p>
        </p:txBody>
      </p:sp>
      <p:sp>
        <p:nvSpPr>
          <p:cNvPr id="6" name="Text 3"/>
          <p:cNvSpPr/>
          <p:nvPr/>
        </p:nvSpPr>
        <p:spPr>
          <a:xfrm>
            <a:off x="9542046" y="3348963"/>
            <a:ext cx="1706507" cy="285980"/>
          </a:xfrm>
          <a:prstGeom prst="rect">
            <a:avLst/>
          </a:prstGeom>
          <a:noFill/>
          <a:ln/>
        </p:spPr>
        <p:txBody>
          <a:bodyPr wrap="none" lIns="0" tIns="0" rIns="0" bIns="0" rtlCol="0" anchor="t"/>
          <a:lstStyle/>
          <a:p>
            <a:pPr algn="l" indent="0" marL="0">
              <a:lnSpc>
                <a:spcPts val="1650"/>
              </a:lnSpc>
              <a:buNone/>
            </a:pPr>
            <a:r>
              <a:rPr lang="en-US" sz="1350" dirty="0">
                <a:solidFill>
                  <a:srgbClr val="5C4E3D"/>
                </a:solidFill>
                <a:latin typeface="Libre Baskerville" pitchFamily="34" charset="0"/>
                <a:ea typeface="Libre Baskerville" pitchFamily="34" charset="-122"/>
                <a:cs typeface="Libre Baskerville" pitchFamily="34" charset="-120"/>
              </a:rPr>
              <a:t>Educative</a:t>
            </a:r>
            <a:endParaRPr lang="en-US" sz="1350" dirty="0"/>
          </a:p>
        </p:txBody>
      </p:sp>
      <p:sp>
        <p:nvSpPr>
          <p:cNvPr id="7" name="Text 4"/>
          <p:cNvSpPr/>
          <p:nvPr/>
        </p:nvSpPr>
        <p:spPr>
          <a:xfrm>
            <a:off x="6461563" y="1087019"/>
            <a:ext cx="1706508" cy="285980"/>
          </a:xfrm>
          <a:prstGeom prst="rect">
            <a:avLst/>
          </a:prstGeom>
          <a:noFill/>
          <a:ln/>
        </p:spPr>
        <p:txBody>
          <a:bodyPr wrap="none" lIns="0" tIns="0" rIns="0" bIns="0" rtlCol="0" anchor="t"/>
          <a:lstStyle/>
          <a:p>
            <a:pPr algn="ctr" indent="0" marL="0">
              <a:lnSpc>
                <a:spcPts val="1650"/>
              </a:lnSpc>
              <a:buNone/>
            </a:pPr>
            <a:r>
              <a:rPr lang="en-US" sz="1350" dirty="0">
                <a:solidFill>
                  <a:srgbClr val="5C4E3D"/>
                </a:solidFill>
                <a:latin typeface="Libre Baskerville" pitchFamily="34" charset="0"/>
                <a:ea typeface="Libre Baskerville" pitchFamily="34" charset="-122"/>
                <a:cs typeface="Libre Baskerville" pitchFamily="34" charset="-120"/>
              </a:rPr>
              <a:t>Evaluative</a:t>
            </a:r>
            <a:endParaRPr lang="en-US" sz="1350" dirty="0"/>
          </a:p>
        </p:txBody>
      </p:sp>
      <p:sp>
        <p:nvSpPr>
          <p:cNvPr id="8" name="Text 5"/>
          <p:cNvSpPr/>
          <p:nvPr/>
        </p:nvSpPr>
        <p:spPr>
          <a:xfrm>
            <a:off x="2230993" y="6138386"/>
            <a:ext cx="10168414" cy="170140"/>
          </a:xfrm>
          <a:prstGeom prst="rect">
            <a:avLst/>
          </a:prstGeom>
          <a:noFill/>
          <a:ln/>
        </p:spPr>
        <p:txBody>
          <a:bodyPr wrap="none" lIns="0" tIns="0" rIns="0" bIns="0" rtlCol="0" anchor="t"/>
          <a:lstStyle/>
          <a:p>
            <a:pPr algn="l" indent="0" marL="0">
              <a:lnSpc>
                <a:spcPts val="1300"/>
              </a:lnSpc>
              <a:buNone/>
            </a:pPr>
            <a:r>
              <a:rPr lang="en-US" sz="1000" dirty="0">
                <a:solidFill>
                  <a:srgbClr val="454240"/>
                </a:solidFill>
                <a:latin typeface="DM Sans" pitchFamily="34" charset="0"/>
                <a:ea typeface="DM Sans" pitchFamily="34" charset="-122"/>
                <a:cs typeface="DM Sans" pitchFamily="34" charset="-120"/>
              </a:rPr>
              <a:t>Supervisi tidak hanya memiliki tujuan, tetapi juga fungsi-fungsi yang membentuk kerangka kerja sistematis dalam pelaksanaannya:</a:t>
            </a:r>
            <a:endParaRPr lang="en-US" sz="1000" dirty="0"/>
          </a:p>
        </p:txBody>
      </p:sp>
      <p:sp>
        <p:nvSpPr>
          <p:cNvPr id="9" name="Text 6"/>
          <p:cNvSpPr/>
          <p:nvPr/>
        </p:nvSpPr>
        <p:spPr>
          <a:xfrm>
            <a:off x="2230993" y="6402705"/>
            <a:ext cx="10168414" cy="1361432"/>
          </a:xfrm>
          <a:prstGeom prst="rect">
            <a:avLst/>
          </a:prstGeom>
          <a:noFill/>
          <a:ln/>
        </p:spPr>
        <p:txBody>
          <a:bodyPr wrap="square" lIns="0" tIns="0" rIns="0" bIns="0" rtlCol="0" anchor="t"/>
          <a:lstStyle/>
          <a:p>
            <a:pPr algn="l" marL="342900" indent="-342900">
              <a:lnSpc>
                <a:spcPts val="1300"/>
              </a:lnSpc>
              <a:buSzPct val="100000"/>
              <a:buChar char="•"/>
            </a:pPr>
            <a:r>
              <a:rPr lang="en-US" sz="1000" b="1" dirty="0">
                <a:solidFill>
                  <a:srgbClr val="454240"/>
                </a:solidFill>
                <a:latin typeface="DM Sans" pitchFamily="34" charset="0"/>
                <a:ea typeface="DM Sans" pitchFamily="34" charset="-122"/>
                <a:cs typeface="DM Sans" pitchFamily="34" charset="-120"/>
              </a:rPr>
              <a:t>Fungsi Evaluatif:</a:t>
            </a:r>
            <a:pPr algn="l" indent="0" marL="0">
              <a:lnSpc>
                <a:spcPts val="1300"/>
              </a:lnSpc>
              <a:buNone/>
            </a:pPr>
            <a:r>
              <a:rPr lang="en-US" sz="1000" dirty="0">
                <a:solidFill>
                  <a:srgbClr val="454240"/>
                </a:solidFill>
                <a:latin typeface="DM Sans" pitchFamily="34" charset="0"/>
                <a:ea typeface="DM Sans" pitchFamily="34" charset="-122"/>
                <a:cs typeface="DM Sans" pitchFamily="34" charset="-120"/>
              </a:rPr>
              <a:t> Mengevaluasi pelaksanaan pembelajaran guru melalui observasi, analisis perangkat ajar, dan penilaian kinerja. Informasi objektif ini menjadi dasar strategi perbaikan.</a:t>
            </a:r>
            <a:endParaRPr lang="en-US" sz="1000" dirty="0"/>
          </a:p>
          <a:p>
            <a:pPr algn="l" marL="342900" indent="-342900">
              <a:lnSpc>
                <a:spcPts val="1300"/>
              </a:lnSpc>
              <a:buSzPct val="100000"/>
              <a:buChar char="•"/>
            </a:pPr>
            <a:r>
              <a:rPr lang="en-US" sz="1000" b="1" dirty="0">
                <a:solidFill>
                  <a:srgbClr val="454240"/>
                </a:solidFill>
                <a:latin typeface="DM Sans" pitchFamily="34" charset="0"/>
                <a:ea typeface="DM Sans" pitchFamily="34" charset="-122"/>
                <a:cs typeface="DM Sans" pitchFamily="34" charset="-120"/>
              </a:rPr>
              <a:t>Fungsi Edukatif:</a:t>
            </a:r>
            <a:pPr algn="l" indent="0" marL="0">
              <a:lnSpc>
                <a:spcPts val="1300"/>
              </a:lnSpc>
              <a:buNone/>
            </a:pPr>
            <a:r>
              <a:rPr lang="en-US" sz="1000" dirty="0">
                <a:solidFill>
                  <a:srgbClr val="454240"/>
                </a:solidFill>
                <a:latin typeface="DM Sans" pitchFamily="34" charset="0"/>
                <a:ea typeface="DM Sans" pitchFamily="34" charset="-122"/>
                <a:cs typeface="DM Sans" pitchFamily="34" charset="-120"/>
              </a:rPr>
              <a:t> Membina guru melalui pendekatan mendidik. Guru dibantu memahami kesulitan, diberi masukan praktik terbaik, dan didorong refleksi, membangun kemandirian profesional.</a:t>
            </a:r>
            <a:endParaRPr lang="en-US" sz="1000" dirty="0"/>
          </a:p>
          <a:p>
            <a:pPr algn="l" marL="342900" indent="-342900">
              <a:lnSpc>
                <a:spcPts val="1300"/>
              </a:lnSpc>
              <a:buSzPct val="100000"/>
              <a:buChar char="•"/>
            </a:pPr>
            <a:r>
              <a:rPr lang="en-US" sz="1000" b="1" dirty="0">
                <a:solidFill>
                  <a:srgbClr val="454240"/>
                </a:solidFill>
                <a:latin typeface="DM Sans" pitchFamily="34" charset="0"/>
                <a:ea typeface="DM Sans" pitchFamily="34" charset="-122"/>
                <a:cs typeface="DM Sans" pitchFamily="34" charset="-120"/>
              </a:rPr>
              <a:t>Fungsi Administratif:</a:t>
            </a:r>
            <a:pPr algn="l" indent="0" marL="0">
              <a:lnSpc>
                <a:spcPts val="1300"/>
              </a:lnSpc>
              <a:buNone/>
            </a:pPr>
            <a:r>
              <a:rPr lang="en-US" sz="1000" dirty="0">
                <a:solidFill>
                  <a:srgbClr val="454240"/>
                </a:solidFill>
                <a:latin typeface="DM Sans" pitchFamily="34" charset="0"/>
                <a:ea typeface="DM Sans" pitchFamily="34" charset="-122"/>
                <a:cs typeface="DM Sans" pitchFamily="34" charset="-120"/>
              </a:rPr>
              <a:t> Mengontrol pemenuhan tugas dan tanggung jawab administratif guru (RPP, pemanfaatan waktu, penilaian, pelaporan). Penting untuk memastikan kepatuhan prosedural.</a:t>
            </a:r>
            <a:endParaRPr lang="en-US" sz="1000" dirty="0"/>
          </a:p>
          <a:p>
            <a:pPr algn="l" marL="342900" indent="-342900">
              <a:lnSpc>
                <a:spcPts val="1300"/>
              </a:lnSpc>
              <a:buSzPct val="100000"/>
              <a:buChar char="•"/>
            </a:pPr>
            <a:r>
              <a:rPr lang="en-US" sz="1000" b="1" dirty="0">
                <a:solidFill>
                  <a:srgbClr val="454240"/>
                </a:solidFill>
                <a:latin typeface="DM Sans" pitchFamily="34" charset="0"/>
                <a:ea typeface="DM Sans" pitchFamily="34" charset="-122"/>
                <a:cs typeface="DM Sans" pitchFamily="34" charset="-120"/>
              </a:rPr>
              <a:t>Fungsi Sosial dan Motivasi:</a:t>
            </a:r>
            <a:pPr algn="l" indent="0" marL="0">
              <a:lnSpc>
                <a:spcPts val="1300"/>
              </a:lnSpc>
              <a:buNone/>
            </a:pPr>
            <a:r>
              <a:rPr lang="en-US" sz="1000" dirty="0">
                <a:solidFill>
                  <a:srgbClr val="454240"/>
                </a:solidFill>
                <a:latin typeface="DM Sans" pitchFamily="34" charset="0"/>
                <a:ea typeface="DM Sans" pitchFamily="34" charset="-122"/>
                <a:cs typeface="DM Sans" pitchFamily="34" charset="-120"/>
              </a:rPr>
              <a:t> Membangun hubungan sosial sehat antara supervisor dan guru, menumbuhkan kepercayaan, keterbukaan, dan kolaborasi. Memberi motivasi melalui pendekatan positif, penghargaan, dan penguatan pencapaian.</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076682"/>
            <a:ext cx="8609409" cy="496133"/>
          </a:xfrm>
          <a:prstGeom prst="rect">
            <a:avLst/>
          </a:prstGeom>
          <a:noFill/>
          <a:ln/>
        </p:spPr>
        <p:txBody>
          <a:bodyPr wrap="none" lIns="0" tIns="0" rIns="0" bIns="0" rtlCol="0" anchor="t"/>
          <a:lstStyle/>
          <a:p>
            <a:pPr algn="l" indent="0" marL="0">
              <a:lnSpc>
                <a:spcPts val="3900"/>
              </a:lnSpc>
              <a:buNone/>
            </a:pPr>
            <a:r>
              <a:rPr lang="en-US" sz="3100" dirty="0">
                <a:solidFill>
                  <a:srgbClr val="5C4E3D"/>
                </a:solidFill>
                <a:latin typeface="Libre Baskerville" pitchFamily="34" charset="0"/>
                <a:ea typeface="Libre Baskerville" pitchFamily="34" charset="-122"/>
                <a:cs typeface="Libre Baskerville" pitchFamily="34" charset="-120"/>
              </a:rPr>
              <a:t>Model-model Supervisi dalam Pendidikan</a:t>
            </a:r>
            <a:endParaRPr lang="en-US" sz="3100" dirty="0"/>
          </a:p>
        </p:txBody>
      </p:sp>
      <p:sp>
        <p:nvSpPr>
          <p:cNvPr id="3" name="Text 1"/>
          <p:cNvSpPr/>
          <p:nvPr/>
        </p:nvSpPr>
        <p:spPr>
          <a:xfrm>
            <a:off x="793790" y="1969651"/>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Model supervisi adalah pendekatan sistematis untuk membina dan meningkatkan kompetensi guru, dengan karakteristik dan orientasi berbeda sesuai tujuan, konteks, dan kebutuhan guru. Pemilihan model harus mempertimbangkan efektivitas, efisiensi, dan keberlanjutan pembinaan.</a:t>
            </a:r>
            <a:endParaRPr lang="en-US" sz="1550" dirty="0"/>
          </a:p>
        </p:txBody>
      </p:sp>
      <p:sp>
        <p:nvSpPr>
          <p:cNvPr id="4" name="Shape 2"/>
          <p:cNvSpPr/>
          <p:nvPr/>
        </p:nvSpPr>
        <p:spPr>
          <a:xfrm>
            <a:off x="793790" y="3145512"/>
            <a:ext cx="4215289" cy="4007287"/>
          </a:xfrm>
          <a:prstGeom prst="roundRect">
            <a:avLst>
              <a:gd name="adj" fmla="val 2080"/>
            </a:avLst>
          </a:prstGeom>
          <a:solidFill>
            <a:srgbClr val="FFFDFA"/>
          </a:solidFill>
          <a:ln w="22860">
            <a:solidFill>
              <a:srgbClr val="DDD3BA"/>
            </a:solidFill>
            <a:prstDash val="solid"/>
          </a:ln>
        </p:spPr>
      </p:sp>
      <p:sp>
        <p:nvSpPr>
          <p:cNvPr id="5" name="Shape 3"/>
          <p:cNvSpPr/>
          <p:nvPr/>
        </p:nvSpPr>
        <p:spPr>
          <a:xfrm>
            <a:off x="816650" y="3168372"/>
            <a:ext cx="4169569" cy="595313"/>
          </a:xfrm>
          <a:prstGeom prst="roundRect">
            <a:avLst>
              <a:gd name="adj" fmla="val 9395"/>
            </a:avLst>
          </a:prstGeom>
          <a:solidFill>
            <a:srgbClr val="F7EDD4"/>
          </a:solidFill>
          <a:ln/>
        </p:spPr>
      </p:sp>
      <p:sp>
        <p:nvSpPr>
          <p:cNvPr id="6" name="Text 4"/>
          <p:cNvSpPr/>
          <p:nvPr/>
        </p:nvSpPr>
        <p:spPr>
          <a:xfrm>
            <a:off x="2752606" y="3276124"/>
            <a:ext cx="297656" cy="372070"/>
          </a:xfrm>
          <a:prstGeom prst="rect">
            <a:avLst/>
          </a:prstGeom>
          <a:noFill/>
          <a:ln/>
        </p:spPr>
        <p:txBody>
          <a:bodyPr wrap="none" lIns="0" tIns="0" rIns="0" bIns="0" rtlCol="0" anchor="t"/>
          <a:lstStyle/>
          <a:p>
            <a:pPr algn="l" indent="0" marL="0">
              <a:lnSpc>
                <a:spcPts val="2300"/>
              </a:lnSpc>
              <a:buNone/>
            </a:pPr>
            <a:r>
              <a:rPr lang="en-US" sz="2300" dirty="0">
                <a:solidFill>
                  <a:srgbClr val="454240"/>
                </a:solidFill>
                <a:latin typeface="Libre Baskerville" pitchFamily="34" charset="0"/>
                <a:ea typeface="Libre Baskerville" pitchFamily="34" charset="-122"/>
                <a:cs typeface="Libre Baskerville" pitchFamily="34" charset="-120"/>
              </a:rPr>
              <a:t>1</a:t>
            </a:r>
            <a:endParaRPr lang="en-US" sz="2300" dirty="0"/>
          </a:p>
        </p:txBody>
      </p:sp>
      <p:sp>
        <p:nvSpPr>
          <p:cNvPr id="7" name="Text 5"/>
          <p:cNvSpPr/>
          <p:nvPr/>
        </p:nvSpPr>
        <p:spPr>
          <a:xfrm>
            <a:off x="1015008" y="396204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Supervisi Klinis</a:t>
            </a:r>
            <a:endParaRPr lang="en-US" sz="1950" dirty="0"/>
          </a:p>
        </p:txBody>
      </p:sp>
      <p:sp>
        <p:nvSpPr>
          <p:cNvPr id="8" name="Text 6"/>
          <p:cNvSpPr/>
          <p:nvPr/>
        </p:nvSpPr>
        <p:spPr>
          <a:xfrm>
            <a:off x="1015008" y="4391263"/>
            <a:ext cx="3772853" cy="2222778"/>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Meningkatkan kualitas pengajaran guru melalui pendekatan reflektif, sistematis, dan kolaboratif. Terdiri dari pra-observasi, observasi, dan pasca-observasi untuk identifikasi perbaikan dan strategi. Membangun hubungan profesional terbuka dan saling percaya.</a:t>
            </a:r>
            <a:endParaRPr lang="en-US" sz="1550" dirty="0"/>
          </a:p>
        </p:txBody>
      </p:sp>
      <p:sp>
        <p:nvSpPr>
          <p:cNvPr id="9" name="Shape 7"/>
          <p:cNvSpPr/>
          <p:nvPr/>
        </p:nvSpPr>
        <p:spPr>
          <a:xfrm>
            <a:off x="5207437" y="3145512"/>
            <a:ext cx="4215408" cy="4007287"/>
          </a:xfrm>
          <a:prstGeom prst="roundRect">
            <a:avLst>
              <a:gd name="adj" fmla="val 2080"/>
            </a:avLst>
          </a:prstGeom>
          <a:solidFill>
            <a:srgbClr val="FFFDFA"/>
          </a:solidFill>
          <a:ln w="22860">
            <a:solidFill>
              <a:srgbClr val="DDD3BA"/>
            </a:solidFill>
            <a:prstDash val="solid"/>
          </a:ln>
        </p:spPr>
      </p:sp>
      <p:sp>
        <p:nvSpPr>
          <p:cNvPr id="10" name="Shape 8"/>
          <p:cNvSpPr/>
          <p:nvPr/>
        </p:nvSpPr>
        <p:spPr>
          <a:xfrm>
            <a:off x="5230297" y="3168372"/>
            <a:ext cx="4169688" cy="595313"/>
          </a:xfrm>
          <a:prstGeom prst="roundRect">
            <a:avLst>
              <a:gd name="adj" fmla="val 9395"/>
            </a:avLst>
          </a:prstGeom>
          <a:solidFill>
            <a:srgbClr val="F7EDD4"/>
          </a:solidFill>
          <a:ln/>
        </p:spPr>
      </p:sp>
      <p:sp>
        <p:nvSpPr>
          <p:cNvPr id="11" name="Text 9"/>
          <p:cNvSpPr/>
          <p:nvPr/>
        </p:nvSpPr>
        <p:spPr>
          <a:xfrm>
            <a:off x="7166253" y="3276124"/>
            <a:ext cx="297656" cy="372070"/>
          </a:xfrm>
          <a:prstGeom prst="rect">
            <a:avLst/>
          </a:prstGeom>
          <a:noFill/>
          <a:ln/>
        </p:spPr>
        <p:txBody>
          <a:bodyPr wrap="none" lIns="0" tIns="0" rIns="0" bIns="0" rtlCol="0" anchor="t"/>
          <a:lstStyle/>
          <a:p>
            <a:pPr algn="l" indent="0" marL="0">
              <a:lnSpc>
                <a:spcPts val="2300"/>
              </a:lnSpc>
              <a:buNone/>
            </a:pPr>
            <a:r>
              <a:rPr lang="en-US" sz="2300" dirty="0">
                <a:solidFill>
                  <a:srgbClr val="454240"/>
                </a:solidFill>
                <a:latin typeface="Libre Baskerville" pitchFamily="34" charset="0"/>
                <a:ea typeface="Libre Baskerville" pitchFamily="34" charset="-122"/>
                <a:cs typeface="Libre Baskerville" pitchFamily="34" charset="-120"/>
              </a:rPr>
              <a:t>2</a:t>
            </a:r>
            <a:endParaRPr lang="en-US" sz="2300" dirty="0"/>
          </a:p>
        </p:txBody>
      </p:sp>
      <p:sp>
        <p:nvSpPr>
          <p:cNvPr id="12" name="Text 10"/>
          <p:cNvSpPr/>
          <p:nvPr/>
        </p:nvSpPr>
        <p:spPr>
          <a:xfrm>
            <a:off x="5428655" y="3962043"/>
            <a:ext cx="2685931" cy="310158"/>
          </a:xfrm>
          <a:prstGeom prst="rect">
            <a:avLst/>
          </a:prstGeom>
          <a:noFill/>
          <a:ln/>
        </p:spPr>
        <p:txBody>
          <a:bodyPr wrap="non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Supervisi Kolaboratif</a:t>
            </a:r>
            <a:endParaRPr lang="en-US" sz="1950" dirty="0"/>
          </a:p>
        </p:txBody>
      </p:sp>
      <p:sp>
        <p:nvSpPr>
          <p:cNvPr id="13" name="Text 11"/>
          <p:cNvSpPr/>
          <p:nvPr/>
        </p:nvSpPr>
        <p:spPr>
          <a:xfrm>
            <a:off x="5428655" y="4391263"/>
            <a:ext cx="3772972" cy="2540318"/>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Menekankan kerja sama setara antara supervisor dan guru. Keduanya berkontribusi dalam pengambilan keputusan dan perumusan strategi perbaikan. Mengedepankan dialog, saling percaya, dan keterbukaan, meningkatkan rasa kepemilikan guru dan motivasi intrinsik.</a:t>
            </a:r>
            <a:endParaRPr lang="en-US" sz="1550" dirty="0"/>
          </a:p>
        </p:txBody>
      </p:sp>
      <p:sp>
        <p:nvSpPr>
          <p:cNvPr id="14" name="Shape 12"/>
          <p:cNvSpPr/>
          <p:nvPr/>
        </p:nvSpPr>
        <p:spPr>
          <a:xfrm>
            <a:off x="9621203" y="3145512"/>
            <a:ext cx="4215289" cy="4007287"/>
          </a:xfrm>
          <a:prstGeom prst="roundRect">
            <a:avLst>
              <a:gd name="adj" fmla="val 2080"/>
            </a:avLst>
          </a:prstGeom>
          <a:solidFill>
            <a:srgbClr val="FFFDFA"/>
          </a:solidFill>
          <a:ln w="22860">
            <a:solidFill>
              <a:srgbClr val="DDD3BA"/>
            </a:solidFill>
            <a:prstDash val="solid"/>
          </a:ln>
        </p:spPr>
      </p:sp>
      <p:sp>
        <p:nvSpPr>
          <p:cNvPr id="15" name="Shape 13"/>
          <p:cNvSpPr/>
          <p:nvPr/>
        </p:nvSpPr>
        <p:spPr>
          <a:xfrm>
            <a:off x="9644063" y="3168372"/>
            <a:ext cx="4169569" cy="595313"/>
          </a:xfrm>
          <a:prstGeom prst="roundRect">
            <a:avLst>
              <a:gd name="adj" fmla="val 9395"/>
            </a:avLst>
          </a:prstGeom>
          <a:solidFill>
            <a:srgbClr val="F7EDD4"/>
          </a:solidFill>
          <a:ln/>
        </p:spPr>
      </p:sp>
      <p:sp>
        <p:nvSpPr>
          <p:cNvPr id="16" name="Text 14"/>
          <p:cNvSpPr/>
          <p:nvPr/>
        </p:nvSpPr>
        <p:spPr>
          <a:xfrm>
            <a:off x="11580019" y="3276124"/>
            <a:ext cx="297656" cy="372070"/>
          </a:xfrm>
          <a:prstGeom prst="rect">
            <a:avLst/>
          </a:prstGeom>
          <a:noFill/>
          <a:ln/>
        </p:spPr>
        <p:txBody>
          <a:bodyPr wrap="none" lIns="0" tIns="0" rIns="0" bIns="0" rtlCol="0" anchor="t"/>
          <a:lstStyle/>
          <a:p>
            <a:pPr algn="l" indent="0" marL="0">
              <a:lnSpc>
                <a:spcPts val="2300"/>
              </a:lnSpc>
              <a:buNone/>
            </a:pPr>
            <a:r>
              <a:rPr lang="en-US" sz="2300" dirty="0">
                <a:solidFill>
                  <a:srgbClr val="454240"/>
                </a:solidFill>
                <a:latin typeface="Libre Baskerville" pitchFamily="34" charset="0"/>
                <a:ea typeface="Libre Baskerville" pitchFamily="34" charset="-122"/>
                <a:cs typeface="Libre Baskerville" pitchFamily="34" charset="-120"/>
              </a:rPr>
              <a:t>3</a:t>
            </a:r>
            <a:endParaRPr lang="en-US" sz="2300" dirty="0"/>
          </a:p>
        </p:txBody>
      </p:sp>
      <p:sp>
        <p:nvSpPr>
          <p:cNvPr id="17" name="Text 15"/>
          <p:cNvSpPr/>
          <p:nvPr/>
        </p:nvSpPr>
        <p:spPr>
          <a:xfrm>
            <a:off x="9842421" y="396204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Supervisi Artistik</a:t>
            </a:r>
            <a:endParaRPr lang="en-US" sz="1950" dirty="0"/>
          </a:p>
        </p:txBody>
      </p:sp>
      <p:sp>
        <p:nvSpPr>
          <p:cNvPr id="18" name="Text 16"/>
          <p:cNvSpPr/>
          <p:nvPr/>
        </p:nvSpPr>
        <p:spPr>
          <a:xfrm>
            <a:off x="9842421" y="4391263"/>
            <a:ext cx="3772853" cy="2540318"/>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Menempatkan supervisi sebagai seni yang menuntut kepekaan, intuisi, dan kreativitas supervisor. Menyesuaikan strategi bimbingan dengan kondisi, karakteristik, dan kebutuhan individual guru. Membutuhkan keterampilan interpersonal tinggi dan sensitivitas psikologis.</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2872026" y="338257"/>
            <a:ext cx="3825478" cy="281702"/>
          </a:xfrm>
          <a:prstGeom prst="rect">
            <a:avLst/>
          </a:prstGeom>
          <a:noFill/>
          <a:ln/>
        </p:spPr>
        <p:txBody>
          <a:bodyPr wrap="none" lIns="0" tIns="0" rIns="0" bIns="0" rtlCol="0" anchor="t"/>
          <a:lstStyle/>
          <a:p>
            <a:pPr algn="l" indent="0" marL="0">
              <a:lnSpc>
                <a:spcPts val="2200"/>
              </a:lnSpc>
              <a:buNone/>
            </a:pPr>
            <a:r>
              <a:rPr lang="en-US" sz="1750" dirty="0">
                <a:solidFill>
                  <a:srgbClr val="5C4E3D"/>
                </a:solidFill>
                <a:latin typeface="Libre Baskerville" pitchFamily="34" charset="0"/>
                <a:ea typeface="Libre Baskerville" pitchFamily="34" charset="-122"/>
                <a:cs typeface="Libre Baskerville" pitchFamily="34" charset="-120"/>
              </a:rPr>
              <a:t>Model-model Supervisi Lanjutan</a:t>
            </a:r>
            <a:endParaRPr lang="en-US" sz="1750" dirty="0"/>
          </a:p>
        </p:txBody>
      </p:sp>
      <p:pic>
        <p:nvPicPr>
          <p:cNvPr id="3" name="Image 0" descr="preencoded.png">    </p:cNvPr>
          <p:cNvPicPr>
            <a:picLocks noChangeAspect="1"/>
          </p:cNvPicPr>
          <p:nvPr/>
        </p:nvPicPr>
        <p:blipFill>
          <a:blip r:embed="rId1"/>
          <a:stretch>
            <a:fillRect/>
          </a:stretch>
        </p:blipFill>
        <p:spPr>
          <a:xfrm>
            <a:off x="2872026" y="787837"/>
            <a:ext cx="5679877" cy="3407926"/>
          </a:xfrm>
          <a:prstGeom prst="rect">
            <a:avLst/>
          </a:prstGeom>
        </p:spPr>
      </p:pic>
      <p:sp>
        <p:nvSpPr>
          <p:cNvPr id="4" name="Text 1"/>
          <p:cNvSpPr/>
          <p:nvPr/>
        </p:nvSpPr>
        <p:spPr>
          <a:xfrm>
            <a:off x="8834318" y="1880830"/>
            <a:ext cx="1559481" cy="175974"/>
          </a:xfrm>
          <a:prstGeom prst="rect">
            <a:avLst/>
          </a:prstGeom>
          <a:noFill/>
          <a:ln/>
        </p:spPr>
        <p:txBody>
          <a:bodyPr wrap="none" lIns="0" tIns="0" rIns="0" bIns="0" rtlCol="0" anchor="t"/>
          <a:lstStyle/>
          <a:p>
            <a:pPr algn="l" indent="0" marL="0">
              <a:lnSpc>
                <a:spcPts val="1350"/>
              </a:lnSpc>
              <a:buNone/>
            </a:pPr>
            <a:r>
              <a:rPr lang="en-US" sz="1100" dirty="0">
                <a:solidFill>
                  <a:srgbClr val="5C4E3D"/>
                </a:solidFill>
                <a:latin typeface="Libre Baskerville" pitchFamily="34" charset="0"/>
                <a:ea typeface="Libre Baskerville" pitchFamily="34" charset="-122"/>
                <a:cs typeface="Libre Baskerville" pitchFamily="34" charset="-120"/>
              </a:rPr>
              <a:t>Supervisi Demokratis</a:t>
            </a:r>
            <a:endParaRPr lang="en-US" sz="1100" dirty="0"/>
          </a:p>
        </p:txBody>
      </p:sp>
      <p:sp>
        <p:nvSpPr>
          <p:cNvPr id="5" name="Text 2"/>
          <p:cNvSpPr/>
          <p:nvPr/>
        </p:nvSpPr>
        <p:spPr>
          <a:xfrm>
            <a:off x="8834318" y="2120741"/>
            <a:ext cx="2931557" cy="988457"/>
          </a:xfrm>
          <a:prstGeom prst="rect">
            <a:avLst/>
          </a:prstGeom>
          <a:noFill/>
          <a:ln/>
        </p:spPr>
        <p:txBody>
          <a:bodyPr wrap="square" lIns="0" tIns="0" rIns="0" bIns="0" rtlCol="0" anchor="t"/>
          <a:lstStyle/>
          <a:p>
            <a:pPr algn="l" indent="0" marL="0">
              <a:lnSpc>
                <a:spcPts val="1100"/>
              </a:lnSpc>
              <a:buNone/>
            </a:pPr>
            <a:r>
              <a:rPr lang="en-US" sz="850" dirty="0">
                <a:solidFill>
                  <a:srgbClr val="454240"/>
                </a:solidFill>
                <a:latin typeface="DM Sans" pitchFamily="34" charset="0"/>
                <a:ea typeface="DM Sans" pitchFamily="34" charset="-122"/>
                <a:cs typeface="DM Sans" pitchFamily="34" charset="-120"/>
              </a:rPr>
              <a:t>Mengutamakan partisipasi, kesetaraan, dan keterbukaan. Supervisor sebagai fasilitator yang memberdayakan guru. Menekankan dialog dua arah dan pengambilan keputusan bersama, memandang guru sebagai mitra profesional dengan otonomi dan tanggung jawab. Menciptakan ruang refleksi aman dan mendukung pertumbuhan.</a:t>
            </a:r>
            <a:endParaRPr lang="en-US" sz="850" dirty="0"/>
          </a:p>
        </p:txBody>
      </p:sp>
      <p:sp>
        <p:nvSpPr>
          <p:cNvPr id="6" name="Text 3"/>
          <p:cNvSpPr/>
          <p:nvPr/>
        </p:nvSpPr>
        <p:spPr>
          <a:xfrm>
            <a:off x="2872026" y="5504498"/>
            <a:ext cx="1408509" cy="175974"/>
          </a:xfrm>
          <a:prstGeom prst="rect">
            <a:avLst/>
          </a:prstGeom>
          <a:noFill/>
          <a:ln/>
        </p:spPr>
        <p:txBody>
          <a:bodyPr wrap="none" lIns="0" tIns="0" rIns="0" bIns="0" rtlCol="0" anchor="t"/>
          <a:lstStyle/>
          <a:p>
            <a:pPr algn="l" indent="0" marL="0">
              <a:lnSpc>
                <a:spcPts val="1350"/>
              </a:lnSpc>
              <a:buNone/>
            </a:pPr>
            <a:r>
              <a:rPr lang="en-US" sz="1100" dirty="0">
                <a:solidFill>
                  <a:srgbClr val="5C4E3D"/>
                </a:solidFill>
                <a:latin typeface="Libre Baskerville" pitchFamily="34" charset="0"/>
                <a:ea typeface="Libre Baskerville" pitchFamily="34" charset="-122"/>
                <a:cs typeface="Libre Baskerville" pitchFamily="34" charset="-120"/>
              </a:rPr>
              <a:t>Supervisi Otentik</a:t>
            </a:r>
            <a:endParaRPr lang="en-US" sz="1100" dirty="0"/>
          </a:p>
        </p:txBody>
      </p:sp>
      <p:sp>
        <p:nvSpPr>
          <p:cNvPr id="7" name="Text 4"/>
          <p:cNvSpPr/>
          <p:nvPr/>
        </p:nvSpPr>
        <p:spPr>
          <a:xfrm>
            <a:off x="2872026" y="5744408"/>
            <a:ext cx="2931557" cy="988457"/>
          </a:xfrm>
          <a:prstGeom prst="rect">
            <a:avLst/>
          </a:prstGeom>
          <a:noFill/>
          <a:ln/>
        </p:spPr>
        <p:txBody>
          <a:bodyPr wrap="square" lIns="0" tIns="0" rIns="0" bIns="0" rtlCol="0" anchor="t"/>
          <a:lstStyle/>
          <a:p>
            <a:pPr algn="l" indent="0" marL="0">
              <a:lnSpc>
                <a:spcPts val="1100"/>
              </a:lnSpc>
              <a:buNone/>
            </a:pPr>
            <a:r>
              <a:rPr lang="en-US" sz="850" dirty="0">
                <a:solidFill>
                  <a:srgbClr val="454240"/>
                </a:solidFill>
                <a:latin typeface="DM Sans" pitchFamily="34" charset="0"/>
                <a:ea typeface="DM Sans" pitchFamily="34" charset="-122"/>
                <a:cs typeface="DM Sans" pitchFamily="34" charset="-120"/>
              </a:rPr>
              <a:t>Menekankan keterkaitan supervisi dengan konteks nyata di lapangan. Dilakukan langsung pada praktik pembelajaran, berdasarkan data otentik (observasi, portofolio, refleksi). Supervisor terlibat aktif memahami situasi spesifik guru, memberikan umpan balik kontekstual dan solutif. Efektif di era digital dengan pemanfaatan teknologi.</a:t>
            </a:r>
            <a:endParaRPr lang="en-US" sz="850" dirty="0"/>
          </a:p>
        </p:txBody>
      </p:sp>
      <p:pic>
        <p:nvPicPr>
          <p:cNvPr id="8" name="Image 1" descr="preencoded.png">    </p:cNvPr>
          <p:cNvPicPr>
            <a:picLocks noChangeAspect="1"/>
          </p:cNvPicPr>
          <p:nvPr/>
        </p:nvPicPr>
        <p:blipFill>
          <a:blip r:embed="rId2"/>
          <a:stretch>
            <a:fillRect/>
          </a:stretch>
        </p:blipFill>
        <p:spPr>
          <a:xfrm>
            <a:off x="6085999" y="4411504"/>
            <a:ext cx="5679877" cy="340792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1043107"/>
            <a:ext cx="7556421" cy="992267"/>
          </a:xfrm>
          <a:prstGeom prst="rect">
            <a:avLst/>
          </a:prstGeom>
          <a:noFill/>
          <a:ln/>
        </p:spPr>
        <p:txBody>
          <a:bodyPr wrap="square" lIns="0" tIns="0" rIns="0" bIns="0" rtlCol="0" anchor="t"/>
          <a:lstStyle/>
          <a:p>
            <a:pPr algn="l" indent="0" marL="0">
              <a:lnSpc>
                <a:spcPts val="3900"/>
              </a:lnSpc>
              <a:buNone/>
            </a:pPr>
            <a:r>
              <a:rPr lang="en-US" sz="3100" dirty="0">
                <a:solidFill>
                  <a:srgbClr val="5C4E3D"/>
                </a:solidFill>
                <a:latin typeface="Libre Baskerville" pitchFamily="34" charset="0"/>
                <a:ea typeface="Libre Baskerville" pitchFamily="34" charset="-122"/>
                <a:cs typeface="Libre Baskerville" pitchFamily="34" charset="-120"/>
              </a:rPr>
              <a:t>Kesimpulan: Supervisi sebagai Pilar Peningkatan Mutu Pendidikan</a:t>
            </a:r>
            <a:endParaRPr lang="en-US" sz="3100" dirty="0"/>
          </a:p>
        </p:txBody>
      </p:sp>
      <p:sp>
        <p:nvSpPr>
          <p:cNvPr id="4" name="Text 1"/>
          <p:cNvSpPr/>
          <p:nvPr/>
        </p:nvSpPr>
        <p:spPr>
          <a:xfrm>
            <a:off x="793790" y="2333030"/>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Supervisi pendidikan telah berevolusi dari model inspeksi kaku menjadi pendekatan pembinaan profesional yang humanistik, reflektif, kolaboratif, dan memberdayakan. Tujuannya adalah meningkatkan kualitas pembelajaran, membina profesionalisme guru, dan menjamin pelaksanaan standar pendidikan.</a:t>
            </a:r>
            <a:endParaRPr lang="en-US" sz="1550" dirty="0"/>
          </a:p>
        </p:txBody>
      </p:sp>
      <p:sp>
        <p:nvSpPr>
          <p:cNvPr id="5" name="Text 2"/>
          <p:cNvSpPr/>
          <p:nvPr/>
        </p:nvSpPr>
        <p:spPr>
          <a:xfrm>
            <a:off x="793790" y="3826431"/>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Dengan fungsi evaluatif, edukatif, administratif, dan sosial-motivasi, supervisi menjadi instrumen multifaset yang mendukung pertumbuhan guru secara holistik. Model-model seperti klinis, kolaboratif, artistik, demokratis, dan otentik menawarkan kerangka kerja yang adaptif untuk berbagai konteks dan kebutuhan.</a:t>
            </a:r>
            <a:endParaRPr lang="en-US" sz="1550" dirty="0"/>
          </a:p>
        </p:txBody>
      </p:sp>
      <p:sp>
        <p:nvSpPr>
          <p:cNvPr id="6" name="Text 3"/>
          <p:cNvSpPr/>
          <p:nvPr/>
        </p:nvSpPr>
        <p:spPr>
          <a:xfrm>
            <a:off x="793790" y="5319832"/>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Di era digital dan globalisasi, supervisi terus berinovasi melalui e-supervisi dan adaptasi terhadap standar internasional, memastikan guru tetap menjadi pembelajar sepanjang hayat dan aktor utama dalam upaya perbaikan mutu pendidikan.</a:t>
            </a:r>
            <a:endParaRPr lang="en-US" sz="1550" dirty="0"/>
          </a:p>
        </p:txBody>
      </p:sp>
      <p:sp>
        <p:nvSpPr>
          <p:cNvPr id="7" name="Shape 4"/>
          <p:cNvSpPr/>
          <p:nvPr/>
        </p:nvSpPr>
        <p:spPr>
          <a:xfrm>
            <a:off x="793790" y="6813232"/>
            <a:ext cx="1130022" cy="373142"/>
          </a:xfrm>
          <a:prstGeom prst="roundRect">
            <a:avLst>
              <a:gd name="adj" fmla="val 17872"/>
            </a:avLst>
          </a:prstGeom>
          <a:solidFill>
            <a:srgbClr val="F7EDD4"/>
          </a:solidFill>
          <a:ln/>
        </p:spPr>
      </p:sp>
      <p:sp>
        <p:nvSpPr>
          <p:cNvPr id="8" name="Text 5"/>
          <p:cNvSpPr/>
          <p:nvPr/>
        </p:nvSpPr>
        <p:spPr>
          <a:xfrm>
            <a:off x="912852" y="6872764"/>
            <a:ext cx="891897" cy="254079"/>
          </a:xfrm>
          <a:prstGeom prst="rect">
            <a:avLst/>
          </a:prstGeom>
          <a:noFill/>
          <a:ln/>
        </p:spPr>
        <p:txBody>
          <a:bodyPr wrap="none" lIns="0" tIns="0" rIns="0" bIns="0" rtlCol="0" anchor="t"/>
          <a:lstStyle/>
          <a:p>
            <a:pPr algn="l" indent="0" marL="0">
              <a:lnSpc>
                <a:spcPts val="2000"/>
              </a:lnSpc>
              <a:buNone/>
            </a:pPr>
            <a:r>
              <a:rPr lang="en-US" sz="1250" dirty="0">
                <a:solidFill>
                  <a:srgbClr val="454240"/>
                </a:solidFill>
                <a:latin typeface="DM Sans" pitchFamily="34" charset="0"/>
                <a:ea typeface="DM Sans" pitchFamily="34" charset="-122"/>
                <a:cs typeface="DM Sans" pitchFamily="34" charset="-120"/>
              </a:rPr>
              <a:t>PENDIDIKAN</a:t>
            </a:r>
            <a:endParaRPr lang="en-US" sz="1250" dirty="0"/>
          </a:p>
        </p:txBody>
      </p:sp>
      <p:sp>
        <p:nvSpPr>
          <p:cNvPr id="9" name="Shape 6"/>
          <p:cNvSpPr/>
          <p:nvPr/>
        </p:nvSpPr>
        <p:spPr>
          <a:xfrm>
            <a:off x="2022991" y="6813232"/>
            <a:ext cx="978098" cy="373142"/>
          </a:xfrm>
          <a:prstGeom prst="roundRect">
            <a:avLst>
              <a:gd name="adj" fmla="val 17872"/>
            </a:avLst>
          </a:prstGeom>
          <a:solidFill>
            <a:srgbClr val="F7EDD4"/>
          </a:solidFill>
          <a:ln/>
        </p:spPr>
      </p:sp>
      <p:sp>
        <p:nvSpPr>
          <p:cNvPr id="10" name="Text 7"/>
          <p:cNvSpPr/>
          <p:nvPr/>
        </p:nvSpPr>
        <p:spPr>
          <a:xfrm>
            <a:off x="2142053" y="6872764"/>
            <a:ext cx="739973" cy="254079"/>
          </a:xfrm>
          <a:prstGeom prst="rect">
            <a:avLst/>
          </a:prstGeom>
          <a:noFill/>
          <a:ln/>
        </p:spPr>
        <p:txBody>
          <a:bodyPr wrap="none" lIns="0" tIns="0" rIns="0" bIns="0" rtlCol="0" anchor="t"/>
          <a:lstStyle/>
          <a:p>
            <a:pPr algn="l" indent="0" marL="0">
              <a:lnSpc>
                <a:spcPts val="2000"/>
              </a:lnSpc>
              <a:buNone/>
            </a:pPr>
            <a:r>
              <a:rPr lang="en-US" sz="1250" dirty="0">
                <a:solidFill>
                  <a:srgbClr val="454240"/>
                </a:solidFill>
                <a:latin typeface="DM Sans" pitchFamily="34" charset="0"/>
                <a:ea typeface="DM Sans" pitchFamily="34" charset="-122"/>
                <a:cs typeface="DM Sans" pitchFamily="34" charset="-120"/>
              </a:rPr>
              <a:t>SUPERVISI</a:t>
            </a:r>
            <a:endParaRPr lang="en-US" sz="1250" dirty="0"/>
          </a:p>
        </p:txBody>
      </p:sp>
      <p:sp>
        <p:nvSpPr>
          <p:cNvPr id="11" name="Shape 8"/>
          <p:cNvSpPr/>
          <p:nvPr/>
        </p:nvSpPr>
        <p:spPr>
          <a:xfrm>
            <a:off x="3100268" y="6813232"/>
            <a:ext cx="1981914" cy="373142"/>
          </a:xfrm>
          <a:prstGeom prst="roundRect">
            <a:avLst>
              <a:gd name="adj" fmla="val 17872"/>
            </a:avLst>
          </a:prstGeom>
          <a:solidFill>
            <a:srgbClr val="F7EDD4"/>
          </a:solidFill>
          <a:ln/>
        </p:spPr>
      </p:sp>
      <p:sp>
        <p:nvSpPr>
          <p:cNvPr id="12" name="Text 9"/>
          <p:cNvSpPr/>
          <p:nvPr/>
        </p:nvSpPr>
        <p:spPr>
          <a:xfrm>
            <a:off x="3219331" y="6872764"/>
            <a:ext cx="1743789" cy="254079"/>
          </a:xfrm>
          <a:prstGeom prst="rect">
            <a:avLst/>
          </a:prstGeom>
          <a:noFill/>
          <a:ln/>
        </p:spPr>
        <p:txBody>
          <a:bodyPr wrap="none" lIns="0" tIns="0" rIns="0" bIns="0" rtlCol="0" anchor="t"/>
          <a:lstStyle/>
          <a:p>
            <a:pPr algn="l" indent="0" marL="0">
              <a:lnSpc>
                <a:spcPts val="2000"/>
              </a:lnSpc>
              <a:buNone/>
            </a:pPr>
            <a:r>
              <a:rPr lang="en-US" sz="1250" dirty="0">
                <a:solidFill>
                  <a:srgbClr val="454240"/>
                </a:solidFill>
                <a:latin typeface="DM Sans" pitchFamily="34" charset="0"/>
                <a:ea typeface="DM Sans" pitchFamily="34" charset="-122"/>
                <a:cs typeface="DM Sans" pitchFamily="34" charset="-120"/>
              </a:rPr>
              <a:t>PENGEMBANGAN GURU</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2026-02-02T14:30:35Z</dcterms:created>
  <dcterms:modified xsi:type="dcterms:W3CDTF">2026-02-02T14:30:35Z</dcterms:modified>
</cp:coreProperties>
</file>